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5"/>
  </p:notesMasterIdLst>
  <p:sldIdLst>
    <p:sldId id="258" r:id="rId2"/>
    <p:sldId id="274" r:id="rId3"/>
    <p:sldId id="317" r:id="rId4"/>
    <p:sldId id="293" r:id="rId5"/>
    <p:sldId id="303" r:id="rId6"/>
    <p:sldId id="324" r:id="rId7"/>
    <p:sldId id="265" r:id="rId8"/>
    <p:sldId id="302" r:id="rId9"/>
    <p:sldId id="297" r:id="rId10"/>
    <p:sldId id="266" r:id="rId11"/>
    <p:sldId id="318" r:id="rId12"/>
    <p:sldId id="319" r:id="rId13"/>
    <p:sldId id="285" r:id="rId14"/>
    <p:sldId id="279" r:id="rId15"/>
    <p:sldId id="280" r:id="rId16"/>
    <p:sldId id="306" r:id="rId17"/>
    <p:sldId id="311" r:id="rId18"/>
    <p:sldId id="310" r:id="rId19"/>
    <p:sldId id="294" r:id="rId20"/>
    <p:sldId id="315" r:id="rId21"/>
    <p:sldId id="316" r:id="rId22"/>
    <p:sldId id="275" r:id="rId23"/>
    <p:sldId id="284"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B7"/>
    <a:srgbClr val="FFFF5D"/>
    <a:srgbClr val="C6EDA9"/>
    <a:srgbClr val="69BE28"/>
    <a:srgbClr val="FFDAA3"/>
    <a:srgbClr val="FFBB5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73" autoAdjust="0"/>
    <p:restoredTop sz="60895" autoAdjust="0"/>
  </p:normalViewPr>
  <p:slideViewPr>
    <p:cSldViewPr snapToGrid="0" snapToObjects="1">
      <p:cViewPr>
        <p:scale>
          <a:sx n="125" d="100"/>
          <a:sy n="125" d="100"/>
        </p:scale>
        <p:origin x="90" y="-996"/>
      </p:cViewPr>
      <p:guideLst>
        <p:guide orient="horz" pos="2160"/>
        <p:guide pos="2880"/>
      </p:guideLst>
    </p:cSldViewPr>
  </p:slideViewPr>
  <p:notesTextViewPr>
    <p:cViewPr>
      <p:scale>
        <a:sx n="150" d="100"/>
        <a:sy n="150" d="100"/>
      </p:scale>
      <p:origin x="0" y="0"/>
    </p:cViewPr>
  </p:notesTextViewPr>
  <p:sorterViewPr>
    <p:cViewPr>
      <p:scale>
        <a:sx n="100" d="100"/>
        <a:sy n="100" d="100"/>
      </p:scale>
      <p:origin x="0" y="-291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g>
</file>

<file path=ppt/media/image11.png>
</file>

<file path=ppt/media/image12.jpg>
</file>

<file path=ppt/media/image13.png>
</file>

<file path=ppt/media/image14.png>
</file>

<file path=ppt/media/image15.png>
</file>

<file path=ppt/media/image16.jpg>
</file>

<file path=ppt/media/image17.jpg>
</file>

<file path=ppt/media/image2.jpeg>
</file>

<file path=ppt/media/image3.jpeg>
</file>

<file path=ppt/media/image4.png>
</file>

<file path=ppt/media/image5.jpeg>
</file>

<file path=ppt/media/image6.pn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C2E9FED-4A5A-440E-9ADD-96E04009DFF9}" type="datetimeFigureOut">
              <a:rPr lang="en-US" smtClean="0"/>
              <a:t>3/30/2018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7E8E53-FB47-4CBB-8CE0-B6A37821A0A1}" type="slidenum">
              <a:rPr lang="en-US" smtClean="0"/>
              <a:t>‹#›</a:t>
            </a:fld>
            <a:endParaRPr lang="en-US"/>
          </a:p>
        </p:txBody>
      </p:sp>
    </p:spTree>
    <p:extLst>
      <p:ext uri="{BB962C8B-B14F-4D97-AF65-F5344CB8AC3E}">
        <p14:creationId xmlns:p14="http://schemas.microsoft.com/office/powerpoint/2010/main" val="1331621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Internet of Things (IoT) definition. </a:t>
            </a:r>
          </a:p>
          <a:p>
            <a:endParaRPr lang="en-US" baseline="0" dirty="0" smtClean="0"/>
          </a:p>
          <a:p>
            <a:r>
              <a:rPr lang="en-US" baseline="0" dirty="0" smtClean="0"/>
              <a:t>  </a:t>
            </a: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2</a:t>
            </a:fld>
            <a:endParaRPr lang="en-US"/>
          </a:p>
        </p:txBody>
      </p:sp>
    </p:spTree>
    <p:extLst>
      <p:ext uri="{BB962C8B-B14F-4D97-AF65-F5344CB8AC3E}">
        <p14:creationId xmlns:p14="http://schemas.microsoft.com/office/powerpoint/2010/main" val="1318603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Like</a:t>
            </a:r>
            <a:r>
              <a:rPr lang="en-US" baseline="0" dirty="0" smtClean="0"/>
              <a:t> all new technology, the Internet of Things brings both a beneficial and disruptive element. With the concept of “always-on”, such technology will require a change in mindset when considering implementation of products and services related to </a:t>
            </a:r>
            <a:r>
              <a:rPr lang="en-US" baseline="0" dirty="0" err="1" smtClean="0"/>
              <a:t>IoT</a:t>
            </a:r>
            <a:r>
              <a:rPr lang="en-US" baseline="0" dirty="0" smtClean="0"/>
              <a:t>. Since </a:t>
            </a:r>
            <a:r>
              <a:rPr lang="en-US" baseline="0" dirty="0" err="1" smtClean="0"/>
              <a:t>IoT</a:t>
            </a:r>
            <a:r>
              <a:rPr lang="en-US" baseline="0" dirty="0" smtClean="0"/>
              <a:t> is more and more an element in the daily lives of individuals and organizations, maintaining both privacy, security and business operations/opportunities will be more of a priority both today and in the future. </a:t>
            </a:r>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11</a:t>
            </a:fld>
            <a:endParaRPr lang="en-US"/>
          </a:p>
        </p:txBody>
      </p:sp>
    </p:spTree>
    <p:extLst>
      <p:ext uri="{BB962C8B-B14F-4D97-AF65-F5344CB8AC3E}">
        <p14:creationId xmlns:p14="http://schemas.microsoft.com/office/powerpoint/2010/main" val="26307334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visible will</a:t>
            </a:r>
            <a:r>
              <a:rPr lang="en-US" baseline="0" dirty="0" smtClean="0"/>
              <a:t> IoT devices be considering identification through network vulnerability scans?</a:t>
            </a:r>
          </a:p>
          <a:p>
            <a:r>
              <a:rPr lang="en-US" baseline="0" dirty="0" smtClean="0"/>
              <a:t>What defines a network perimeter or “edge” </a:t>
            </a:r>
          </a:p>
          <a:p>
            <a:r>
              <a:rPr lang="en-US" baseline="0" dirty="0" smtClean="0"/>
              <a:t>How are consumer devices thorough BYOD policies used in sensitive areas?</a:t>
            </a:r>
            <a:endParaRPr lang="en-US" dirty="0" smtClean="0"/>
          </a:p>
          <a:p>
            <a:endParaRPr lang="en-US" dirty="0" smtClean="0"/>
          </a:p>
          <a:p>
            <a:r>
              <a:rPr lang="en-US" dirty="0" smtClean="0"/>
              <a:t>Since </a:t>
            </a:r>
            <a:r>
              <a:rPr lang="en-US" dirty="0" err="1" smtClean="0"/>
              <a:t>IoT</a:t>
            </a:r>
            <a:r>
              <a:rPr lang="en-US" dirty="0" smtClean="0"/>
              <a:t> is more and more an element in the daily lives of individuals and organizations, maintaining both privacy, security and business operations/opportunities will be more of a priority both today and in the future. : </a:t>
            </a:r>
            <a:r>
              <a:rPr lang="en-US" dirty="0" err="1" smtClean="0"/>
              <a:t>IoT</a:t>
            </a:r>
            <a:r>
              <a:rPr lang="en-US" dirty="0" smtClean="0"/>
              <a:t> are not generic items or auxiliary services like those that have been prevalent in business for years; rather, </a:t>
            </a:r>
            <a:r>
              <a:rPr lang="en-US" dirty="0" err="1" smtClean="0"/>
              <a:t>IoT</a:t>
            </a:r>
            <a:r>
              <a:rPr lang="en-US" dirty="0" smtClean="0"/>
              <a:t> devices should be considered as unique devices, each with a distinct set of security risks. Both security controls as well as security training necessary to effectively manage </a:t>
            </a:r>
            <a:r>
              <a:rPr lang="en-US" dirty="0" err="1" smtClean="0"/>
              <a:t>IoT</a:t>
            </a:r>
            <a:r>
              <a:rPr lang="en-US" dirty="0" smtClean="0"/>
              <a:t> devices may not yet be fully developed.</a:t>
            </a: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12</a:t>
            </a:fld>
            <a:endParaRPr lang="en-US"/>
          </a:p>
        </p:txBody>
      </p:sp>
    </p:spTree>
    <p:extLst>
      <p:ext uri="{BB962C8B-B14F-4D97-AF65-F5344CB8AC3E}">
        <p14:creationId xmlns:p14="http://schemas.microsoft.com/office/powerpoint/2010/main" val="40026729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dirty="0" smtClean="0"/>
              <a:t>Issues that are common when attacking </a:t>
            </a:r>
            <a:r>
              <a:rPr lang="en-US" dirty="0" err="1" smtClean="0"/>
              <a:t>IoT</a:t>
            </a:r>
            <a:r>
              <a:rPr lang="en-US" dirty="0" smtClean="0"/>
              <a:t> infrastructure is similar to current levels of attacks that are currently experienced today. The avenue of how attacks may occur may however be through untraditional methods:</a:t>
            </a:r>
          </a:p>
          <a:p>
            <a:endParaRPr lang="en-US" dirty="0" smtClean="0"/>
          </a:p>
          <a:p>
            <a:r>
              <a:rPr lang="en-US" dirty="0" smtClean="0"/>
              <a:t>It may be more often to find default, weak, and hardcoded credentials (usernames passwords) within </a:t>
            </a:r>
            <a:r>
              <a:rPr lang="en-US" dirty="0" err="1" smtClean="0"/>
              <a:t>IoT</a:t>
            </a:r>
            <a:r>
              <a:rPr lang="en-US" dirty="0" smtClean="0"/>
              <a:t> </a:t>
            </a:r>
            <a:r>
              <a:rPr lang="en-US" dirty="0" smtClean="0"/>
              <a:t>devices</a:t>
            </a:r>
          </a:p>
          <a:p>
            <a:endParaRPr lang="en-US" dirty="0" smtClean="0"/>
          </a:p>
          <a:p>
            <a:r>
              <a:rPr lang="en-US" dirty="0" smtClean="0"/>
              <a:t>The issue of upgrading firmware to counter vulnerabilities may be dependent both upon how devices are designed during development; issues may occur that upgrading may break functionality. For this reason, vendors may be hesitate or refuse to render support in product lines and make adjustments during the next design phase of projects.</a:t>
            </a:r>
          </a:p>
          <a:p>
            <a:r>
              <a:rPr lang="en-US" dirty="0" smtClean="0"/>
              <a:t>Certain </a:t>
            </a:r>
            <a:r>
              <a:rPr lang="en-US" dirty="0" err="1" smtClean="0"/>
              <a:t>IoT</a:t>
            </a:r>
            <a:r>
              <a:rPr lang="en-US" dirty="0" smtClean="0"/>
              <a:t> devices with embedded web services may also be subject to the same vulnerabilities that commonly plague web server platforms today; also with the premise that updating such functionality may run into the same issues such as </a:t>
            </a:r>
          </a:p>
          <a:p>
            <a:r>
              <a:rPr lang="en-US" dirty="0" smtClean="0"/>
              <a:t>Buffer overflows are quite common vulnerabilities within technology infrastructure, with </a:t>
            </a:r>
            <a:r>
              <a:rPr lang="en-US" dirty="0" err="1" smtClean="0"/>
              <a:t>IoT</a:t>
            </a:r>
            <a:r>
              <a:rPr lang="en-US" dirty="0" smtClean="0"/>
              <a:t> no exception. </a:t>
            </a:r>
          </a:p>
          <a:p>
            <a:r>
              <a:rPr lang="en-US" dirty="0" smtClean="0"/>
              <a:t>Devices may also at times use protocols that transmit credentials in the clear, in addition to having open ports </a:t>
            </a:r>
          </a:p>
          <a:p>
            <a:r>
              <a:rPr lang="en-US" dirty="0" smtClean="0"/>
              <a:t>DOS/DDOS attacks may be the results in hacking or hijacking </a:t>
            </a:r>
            <a:r>
              <a:rPr lang="en-US" dirty="0" err="1" smtClean="0"/>
              <a:t>IoT</a:t>
            </a:r>
            <a:r>
              <a:rPr lang="en-US" dirty="0" smtClean="0"/>
              <a:t> devices on network(s); it also possible that through misconfigurations of </a:t>
            </a:r>
            <a:r>
              <a:rPr lang="en-US" dirty="0" err="1" smtClean="0"/>
              <a:t>IoT</a:t>
            </a:r>
            <a:r>
              <a:rPr lang="en-US" dirty="0" smtClean="0"/>
              <a:t> devices that such “attacks” may be false positives and cause business disruption </a:t>
            </a:r>
          </a:p>
          <a:p>
            <a:r>
              <a:rPr lang="en-US" dirty="0" smtClean="0"/>
              <a:t>The issue of physical attacks of </a:t>
            </a:r>
            <a:r>
              <a:rPr lang="en-US" dirty="0" err="1" smtClean="0"/>
              <a:t>IoT</a:t>
            </a:r>
            <a:r>
              <a:rPr lang="en-US" dirty="0" smtClean="0"/>
              <a:t> devices may result in tampering to inject malicious code or make hardware </a:t>
            </a:r>
            <a:r>
              <a:rPr lang="en-US" dirty="0" err="1" smtClean="0"/>
              <a:t>modifivcations</a:t>
            </a:r>
            <a:r>
              <a:rPr lang="en-US" dirty="0" smtClean="0"/>
              <a:t> to </a:t>
            </a:r>
            <a:r>
              <a:rPr lang="en-US" dirty="0" err="1" smtClean="0"/>
              <a:t>IoT</a:t>
            </a:r>
            <a:r>
              <a:rPr lang="en-US" dirty="0" smtClean="0"/>
              <a:t> devices. In addition, impersonating or counterfeiting devices may be issues when safeguards are not in place to protect physical security.</a:t>
            </a:r>
          </a:p>
          <a:p>
            <a:r>
              <a:rPr lang="en-US" dirty="0" smtClean="0"/>
              <a:t>Infiltration through non-traditional communication protocols; such as Bluetooth, </a:t>
            </a:r>
            <a:r>
              <a:rPr lang="en-US" dirty="0" err="1" smtClean="0"/>
              <a:t>Zigbee</a:t>
            </a:r>
            <a:r>
              <a:rPr lang="en-US" dirty="0" smtClean="0"/>
              <a:t>, </a:t>
            </a:r>
            <a:r>
              <a:rPr lang="en-US" dirty="0" err="1" smtClean="0"/>
              <a:t>Zwave</a:t>
            </a:r>
            <a:r>
              <a:rPr lang="en-US" dirty="0" smtClean="0"/>
              <a:t>, </a:t>
            </a:r>
            <a:r>
              <a:rPr lang="en-US" dirty="0" err="1" smtClean="0"/>
              <a:t>Sigfox</a:t>
            </a:r>
            <a:r>
              <a:rPr lang="en-US" dirty="0" smtClean="0"/>
              <a:t>, NFC, 6LowPAN, and other types of non traditional wireless communication outside of </a:t>
            </a:r>
            <a:r>
              <a:rPr lang="en-US" dirty="0" err="1" smtClean="0"/>
              <a:t>Wifi</a:t>
            </a:r>
            <a:r>
              <a:rPr lang="en-US" dirty="0" smtClean="0"/>
              <a:t>. communication protocols as well that may not be within scope through common incident and forensic management tools.</a:t>
            </a:r>
          </a:p>
          <a:p>
            <a:r>
              <a:rPr lang="en-US" dirty="0" smtClean="0"/>
              <a:t>Cross-site scripting – certain </a:t>
            </a:r>
            <a:r>
              <a:rPr lang="en-US" dirty="0" err="1" smtClean="0"/>
              <a:t>IoT</a:t>
            </a:r>
            <a:r>
              <a:rPr lang="en-US" dirty="0" smtClean="0"/>
              <a:t> devices may have embedded web server technology, putting them at risk </a:t>
            </a:r>
          </a:p>
          <a:p>
            <a:r>
              <a:rPr lang="en-US" dirty="0" smtClean="0"/>
              <a:t>Buffer overflows – design flaws that may not be immediately corrected because of patching mechanisms, developmental issues during the SDLC process</a:t>
            </a:r>
          </a:p>
          <a:p>
            <a:r>
              <a:rPr lang="en-US" dirty="0" smtClean="0"/>
              <a:t>Open ports – common issue on device ports that are not locked down and may be used via reconnaissance. </a:t>
            </a: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13</a:t>
            </a:fld>
            <a:endParaRPr lang="en-US"/>
          </a:p>
        </p:txBody>
      </p:sp>
    </p:spTree>
    <p:extLst>
      <p:ext uri="{BB962C8B-B14F-4D97-AF65-F5344CB8AC3E}">
        <p14:creationId xmlns:p14="http://schemas.microsoft.com/office/powerpoint/2010/main" val="17006361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Trane Case Study emphasis points:</a:t>
            </a:r>
          </a:p>
          <a:p>
            <a:r>
              <a:rPr lang="en-US" dirty="0" smtClean="0"/>
              <a:t>3 vulnerabilities</a:t>
            </a:r>
            <a:r>
              <a:rPr lang="en-US" baseline="0" dirty="0" smtClean="0"/>
              <a:t> noted by Cisco Talos and company notified</a:t>
            </a:r>
          </a:p>
          <a:p>
            <a:r>
              <a:rPr lang="en-US" baseline="0" dirty="0" smtClean="0"/>
              <a:t>Fixes occur for least severe vulnerabilities nearly a year later in firmware update, no notification given to public or Trane customers</a:t>
            </a:r>
          </a:p>
          <a:p>
            <a:r>
              <a:rPr lang="en-US" baseline="0" dirty="0" smtClean="0"/>
              <a:t>CERT involved, no response</a:t>
            </a:r>
          </a:p>
          <a:p>
            <a:r>
              <a:rPr lang="en-US" baseline="0" dirty="0" smtClean="0"/>
              <a:t>Firmware update released to fix most severe vulnerability, no release of information to public again or Trane customers</a:t>
            </a:r>
          </a:p>
          <a:p>
            <a:r>
              <a:rPr lang="en-US" baseline="0" dirty="0" smtClean="0"/>
              <a:t>Cisco Talos releases full disclosures of vulnerabilities and patching requirements</a:t>
            </a:r>
          </a:p>
          <a:p>
            <a:r>
              <a:rPr lang="en-US" baseline="0" dirty="0" smtClean="0"/>
              <a:t>Time taken from reporting to disclosure: 22 months.</a:t>
            </a: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14</a:t>
            </a:fld>
            <a:endParaRPr lang="en-US"/>
          </a:p>
        </p:txBody>
      </p:sp>
    </p:spTree>
    <p:extLst>
      <p:ext uri="{BB962C8B-B14F-4D97-AF65-F5344CB8AC3E}">
        <p14:creationId xmlns:p14="http://schemas.microsoft.com/office/powerpoint/2010/main" val="29833285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it comes</a:t>
            </a:r>
            <a:r>
              <a:rPr lang="en-US" baseline="0" dirty="0" smtClean="0"/>
              <a:t> to vulnerabilities with </a:t>
            </a:r>
            <a:r>
              <a:rPr lang="en-US" baseline="0" dirty="0" err="1" smtClean="0"/>
              <a:t>IoT</a:t>
            </a:r>
            <a:r>
              <a:rPr lang="en-US" baseline="0" dirty="0" smtClean="0"/>
              <a:t>, expect them! Vendors may not inform the public about critical issues in their products. Since products at times may be updated or new lines come out, vendors may not necessarily invest in maintaining the security of existing products. The issue of patching mechanism may also be a factor, where they might not even exist for some products as well as layman/technical issues installing patches or firmware updates in </a:t>
            </a:r>
            <a:r>
              <a:rPr lang="en-US" baseline="0" dirty="0" err="1" smtClean="0"/>
              <a:t>Iot</a:t>
            </a:r>
            <a:r>
              <a:rPr lang="en-US" baseline="0" dirty="0" smtClean="0"/>
              <a:t> products. Larger organizations may also have issues scaling to patch/update </a:t>
            </a:r>
            <a:r>
              <a:rPr lang="en-US" baseline="0" dirty="0" err="1" smtClean="0"/>
              <a:t>IoT</a:t>
            </a:r>
            <a:r>
              <a:rPr lang="en-US" baseline="0" dirty="0" smtClean="0"/>
              <a:t> related devices, given the size of organization and number of units effected.</a:t>
            </a: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15</a:t>
            </a:fld>
            <a:endParaRPr lang="en-US"/>
          </a:p>
        </p:txBody>
      </p:sp>
    </p:spTree>
    <p:extLst>
      <p:ext uri="{BB962C8B-B14F-4D97-AF65-F5344CB8AC3E}">
        <p14:creationId xmlns:p14="http://schemas.microsoft.com/office/powerpoint/2010/main" val="30283260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baseline="0" dirty="0" smtClean="0"/>
              <a:t>How do current UT165 and institutional policies, standards, and procedures take into account </a:t>
            </a:r>
            <a:r>
              <a:rPr lang="en-US" baseline="0" dirty="0" err="1" smtClean="0"/>
              <a:t>IoT</a:t>
            </a:r>
            <a:r>
              <a:rPr lang="en-US" baseline="0" dirty="0" smtClean="0"/>
              <a:t>? Are they sufficient to address areas of confidentiality of data? Does current BYOD policies address wearable tech items? Concerning the present might these policies also </a:t>
            </a:r>
            <a:r>
              <a:rPr lang="en-US" baseline="0" dirty="0" err="1" smtClean="0"/>
              <a:t>BYOx</a:t>
            </a:r>
            <a:r>
              <a:rPr lang="en-US" baseline="0" dirty="0" smtClean="0"/>
              <a:t>?</a:t>
            </a:r>
          </a:p>
          <a:p>
            <a:endParaRPr lang="en-US" baseline="0" dirty="0" smtClean="0"/>
          </a:p>
          <a:p>
            <a:r>
              <a:rPr lang="en-US" baseline="0" dirty="0" smtClean="0"/>
              <a:t>bring your own device (BYOD) </a:t>
            </a:r>
          </a:p>
          <a:p>
            <a:r>
              <a:rPr lang="en-US" baseline="0" dirty="0" smtClean="0"/>
              <a:t>bring your own apps (BYOA)</a:t>
            </a:r>
          </a:p>
          <a:p>
            <a:r>
              <a:rPr lang="en-US" baseline="0" dirty="0" smtClean="0"/>
              <a:t>bring your own encryption (BYOE)</a:t>
            </a:r>
          </a:p>
          <a:p>
            <a:r>
              <a:rPr lang="en-US" baseline="0" dirty="0" smtClean="0"/>
              <a:t>bring your own identity (BYOI)</a:t>
            </a:r>
          </a:p>
          <a:p>
            <a:r>
              <a:rPr lang="en-US" baseline="0" dirty="0" smtClean="0"/>
              <a:t>bring your own technology (BYOT)</a:t>
            </a:r>
          </a:p>
          <a:p>
            <a:r>
              <a:rPr lang="en-US" baseline="0" dirty="0" smtClean="0"/>
              <a:t>bring your own network (BYON)</a:t>
            </a:r>
          </a:p>
          <a:p>
            <a:r>
              <a:rPr lang="en-US" baseline="0" dirty="0" smtClean="0"/>
              <a:t>bring your own wearables (BYOW)</a:t>
            </a:r>
          </a:p>
          <a:p>
            <a:endParaRPr lang="en-US" dirty="0" smtClean="0"/>
          </a:p>
          <a:p>
            <a:r>
              <a:rPr lang="en-US" dirty="0" smtClean="0"/>
              <a:t>Awareness</a:t>
            </a:r>
            <a:r>
              <a:rPr lang="en-US" baseline="0" dirty="0" smtClean="0"/>
              <a:t> </a:t>
            </a:r>
            <a:r>
              <a:rPr lang="en-US" baseline="0" dirty="0" smtClean="0"/>
              <a:t>building for </a:t>
            </a:r>
            <a:r>
              <a:rPr lang="en-US" baseline="0" dirty="0" err="1" smtClean="0"/>
              <a:t>IoT</a:t>
            </a:r>
            <a:r>
              <a:rPr lang="en-US" baseline="0" dirty="0" smtClean="0"/>
              <a:t> will involve similar approaches currently developed in University training.</a:t>
            </a:r>
          </a:p>
          <a:p>
            <a:r>
              <a:rPr lang="en-US" baseline="0" dirty="0" smtClean="0"/>
              <a:t>Relationship building with those departments, vendors and academia/research entities will perpetuate dialogue concerning the subject of </a:t>
            </a:r>
            <a:r>
              <a:rPr lang="en-US" baseline="0" dirty="0" err="1" smtClean="0"/>
              <a:t>IoT</a:t>
            </a:r>
            <a:r>
              <a:rPr lang="en-US" baseline="0" dirty="0" smtClean="0"/>
              <a:t>; whether within the marketing/sales/procurement of </a:t>
            </a:r>
            <a:r>
              <a:rPr lang="en-US" baseline="0" dirty="0" err="1" smtClean="0"/>
              <a:t>IoT</a:t>
            </a:r>
            <a:r>
              <a:rPr lang="en-US" baseline="0" dirty="0" smtClean="0"/>
              <a:t> devices and services and/or when internal development occurs, as in the case of research. Building relationships also assists in the awareness in the areas of privacy (both of data and individuals), what is logged when it comes to data and other transactional information, the reasons why items need to be logged (local, State, Federal laws and acts, industry-specified compliance requirements.) </a:t>
            </a:r>
          </a:p>
          <a:p>
            <a:r>
              <a:rPr lang="en-US" baseline="0" dirty="0" smtClean="0"/>
              <a:t>Training initiatives may need to be rethought in the areas of </a:t>
            </a:r>
            <a:r>
              <a:rPr lang="en-US" baseline="0" dirty="0" err="1" smtClean="0"/>
              <a:t>IoT</a:t>
            </a:r>
            <a:r>
              <a:rPr lang="en-US" baseline="0" dirty="0" smtClean="0"/>
              <a:t>; do University partners as well as Information Technology/Information Security</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How we assess for risk may change in certain retrospect. We may need to go “dig deeper” on our current risk assessments of networks, data centers, departments; to include how we assess in the areas of legal and regulatory requirements (e.g. HIPPA, PCI-DSS, FERPA). Considerations must be taken into account when system owners assume or transfer risk in relation to </a:t>
            </a:r>
            <a:r>
              <a:rPr lang="en-US" baseline="0" dirty="0" err="1" smtClean="0"/>
              <a:t>IoT</a:t>
            </a:r>
            <a:r>
              <a:rPr lang="en-US" baseline="0" dirty="0" smtClean="0"/>
              <a:t>. Different measurements may need to be considered when considering both risk formulation as well as risk acceptance when considering </a:t>
            </a:r>
            <a:r>
              <a:rPr lang="en-US" baseline="0" dirty="0" err="1" smtClean="0"/>
              <a:t>IoT</a:t>
            </a:r>
            <a:r>
              <a:rPr lang="en-US" baseline="0" dirty="0" smtClean="0"/>
              <a:t>; for system owners and data owners risk acceptance may involve additional measures IT and Security staffs must take to protect information/data.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Security controls must be in place to leverage such risk acceptance in the overall network.</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There is the need to consider how we scan for vulnerabilities; while certain </a:t>
            </a:r>
            <a:r>
              <a:rPr lang="en-US" baseline="0" dirty="0" err="1" smtClean="0"/>
              <a:t>IoT</a:t>
            </a:r>
            <a:r>
              <a:rPr lang="en-US" baseline="0" dirty="0" smtClean="0"/>
              <a:t> Devices may show up on scans, others types of </a:t>
            </a:r>
            <a:r>
              <a:rPr lang="en-US" baseline="0" dirty="0" err="1" smtClean="0"/>
              <a:t>IoT</a:t>
            </a:r>
            <a:r>
              <a:rPr lang="en-US" baseline="0" dirty="0" smtClean="0"/>
              <a:t> devices may not.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Forensic approach to </a:t>
            </a:r>
            <a:r>
              <a:rPr lang="en-US" baseline="0" dirty="0" err="1" smtClean="0"/>
              <a:t>IoT</a:t>
            </a:r>
            <a:r>
              <a:rPr lang="en-US" baseline="0" dirty="0" smtClean="0"/>
              <a:t> may require some retooling in the areas as to whether local Security staffs are equipped and trained to deal with incidents when they occur, as well forensics capabilities in the situations with forensics may be outsourced/required of by third party entities.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FC7E8E53-FB47-4CBB-8CE0-B6A37821A0A1}" type="slidenum">
              <a:rPr lang="en-US" smtClean="0"/>
              <a:t>16</a:t>
            </a:fld>
            <a:endParaRPr lang="en-US"/>
          </a:p>
        </p:txBody>
      </p:sp>
    </p:spTree>
    <p:extLst>
      <p:ext uri="{BB962C8B-B14F-4D97-AF65-F5344CB8AC3E}">
        <p14:creationId xmlns:p14="http://schemas.microsoft.com/office/powerpoint/2010/main" val="9817355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With the incorporation of </a:t>
            </a:r>
            <a:r>
              <a:rPr lang="en-US" baseline="0" dirty="0" err="1" smtClean="0"/>
              <a:t>IoT</a:t>
            </a:r>
            <a:r>
              <a:rPr lang="en-US" baseline="0" dirty="0" smtClean="0"/>
              <a:t> in today’s networks, there will be an increase in the need for logging and monitoring capabilities </a:t>
            </a:r>
          </a:p>
          <a:p>
            <a:endParaRPr lang="en-US" baseline="0" dirty="0" smtClean="0"/>
          </a:p>
          <a:p>
            <a:r>
              <a:rPr lang="en-US" baseline="0" dirty="0" smtClean="0"/>
              <a:t>Increasing need for log storage</a:t>
            </a:r>
          </a:p>
          <a:p>
            <a:r>
              <a:rPr lang="en-US" baseline="0" dirty="0" smtClean="0"/>
              <a:t>“Needle in a bigger haystack” will make incident response and forensics more challenging, are current capabilities sufficient? </a:t>
            </a:r>
          </a:p>
          <a:p>
            <a:r>
              <a:rPr lang="en-US" baseline="0" dirty="0" smtClean="0"/>
              <a:t>Logging in regards to compliance may involve a number of factors; to include storage of logs, relevance of logs, privacy concerns when dealing with University partners of logging.</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Considerations for the redesign of networks may come as more demand for traditional IPv4 addresses, with the contingency on planning for further IPv6 implementations in regards to </a:t>
            </a:r>
            <a:r>
              <a:rPr lang="en-US" baseline="0" dirty="0" err="1" smtClean="0"/>
              <a:t>IoT</a:t>
            </a:r>
            <a:r>
              <a:rPr lang="en-US" baseline="0" dirty="0" smtClean="0"/>
              <a:t>. Planning of network design may also require changes on how bandwidth as consumed, quality of service, and prioritizing network traffic through new designs.  And further, the redesign of networks may also take into account of how firewalls and IDS/IPS may handle </a:t>
            </a:r>
            <a:r>
              <a:rPr lang="en-US" baseline="0" dirty="0" err="1" smtClean="0"/>
              <a:t>IoT</a:t>
            </a:r>
            <a:r>
              <a:rPr lang="en-US" baseline="0" dirty="0" smtClean="0"/>
              <a:t> traffic when considering IPv6</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FC7E8E53-FB47-4CBB-8CE0-B6A37821A0A1}" type="slidenum">
              <a:rPr lang="en-US" smtClean="0"/>
              <a:t>17</a:t>
            </a:fld>
            <a:endParaRPr lang="en-US"/>
          </a:p>
        </p:txBody>
      </p:sp>
    </p:spTree>
    <p:extLst>
      <p:ext uri="{BB962C8B-B14F-4D97-AF65-F5344CB8AC3E}">
        <p14:creationId xmlns:p14="http://schemas.microsoft.com/office/powerpoint/2010/main" val="35787924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What is the level of relationship with research departments on campus? What improvements can we make with researchers who may already be working with </a:t>
            </a:r>
            <a:r>
              <a:rPr lang="en-US" baseline="0" dirty="0" err="1" smtClean="0"/>
              <a:t>IoT</a:t>
            </a:r>
            <a:r>
              <a:rPr lang="en-US" baseline="0" dirty="0" smtClean="0"/>
              <a:t> and develop dialogue and partnership concerning security awareness and initiatives, while at the same time letting those same researchers build upon the opportunity that </a:t>
            </a:r>
            <a:r>
              <a:rPr lang="en-US" baseline="0" dirty="0" err="1" smtClean="0"/>
              <a:t>IoT</a:t>
            </a:r>
            <a:r>
              <a:rPr lang="en-US" baseline="0" dirty="0" smtClean="0"/>
              <a:t> offers? Consider how we might be doing business with vendors and reviewing items prior to implementations on campus. Build the relationships with Procurement departments, let them work with you when items may be purchased that spur a security review/assessment/questions/dialogue.</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FC7E8E53-FB47-4CBB-8CE0-B6A37821A0A1}" type="slidenum">
              <a:rPr lang="en-US" smtClean="0"/>
              <a:t>18</a:t>
            </a:fld>
            <a:endParaRPr lang="en-US"/>
          </a:p>
        </p:txBody>
      </p:sp>
    </p:spTree>
    <p:extLst>
      <p:ext uri="{BB962C8B-B14F-4D97-AF65-F5344CB8AC3E}">
        <p14:creationId xmlns:p14="http://schemas.microsoft.com/office/powerpoint/2010/main" val="23155029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closing, while, how we as security professionals work, support, and provide the security expertise for Higher Education business initiatives is crucial to success in the scope of </a:t>
            </a:r>
            <a:r>
              <a:rPr lang="en-US" dirty="0" err="1" smtClean="0"/>
              <a:t>IoT</a:t>
            </a:r>
            <a:r>
              <a:rPr lang="en-US" dirty="0" smtClean="0"/>
              <a:t>.</a:t>
            </a: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19</a:t>
            </a:fld>
            <a:endParaRPr lang="en-US"/>
          </a:p>
        </p:txBody>
      </p:sp>
    </p:spTree>
    <p:extLst>
      <p:ext uri="{BB962C8B-B14F-4D97-AF65-F5344CB8AC3E}">
        <p14:creationId xmlns:p14="http://schemas.microsoft.com/office/powerpoint/2010/main" val="15650026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Thank you!</a:t>
            </a:r>
          </a:p>
        </p:txBody>
      </p:sp>
      <p:sp>
        <p:nvSpPr>
          <p:cNvPr id="4" name="Slide Number Placeholder 3"/>
          <p:cNvSpPr>
            <a:spLocks noGrp="1"/>
          </p:cNvSpPr>
          <p:nvPr>
            <p:ph type="sldNum" sz="quarter" idx="10"/>
          </p:nvPr>
        </p:nvSpPr>
        <p:spPr/>
        <p:txBody>
          <a:bodyPr/>
          <a:lstStyle/>
          <a:p>
            <a:fld id="{FC7E8E53-FB47-4CBB-8CE0-B6A37821A0A1}" type="slidenum">
              <a:rPr lang="en-US" smtClean="0"/>
              <a:t>20</a:t>
            </a:fld>
            <a:endParaRPr lang="en-US"/>
          </a:p>
        </p:txBody>
      </p:sp>
    </p:spTree>
    <p:extLst>
      <p:ext uri="{BB962C8B-B14F-4D97-AF65-F5344CB8AC3E}">
        <p14:creationId xmlns:p14="http://schemas.microsoft.com/office/powerpoint/2010/main" val="3497962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British entrepreneur Kevin Ashton first coined the term in 1999 while working at Auto-ID Labs (originally called Auto-ID centers - referring to a global network of Radio-frequency identification (RFID) connected objects).[10] Typically, </a:t>
            </a:r>
            <a:r>
              <a:rPr lang="en-US" dirty="0" err="1" smtClean="0"/>
              <a:t>IoT</a:t>
            </a:r>
            <a:r>
              <a:rPr lang="en-US" dirty="0" smtClean="0"/>
              <a:t> is expected to offer advanced connectivity of devices, systems, and services that goes beyond machine-to-machine communications (M2M) and covers a variety of protocols, domains, and applications.[11] The interconnection of these embedded devices (including smart objects), is expected to usher in automation in nearly all fields, while also enabling advanced applications like a Smart Grid,[12] and expanding to the areas such as smart cities.</a:t>
            </a:r>
          </a:p>
          <a:p>
            <a:endParaRPr lang="en-US" dirty="0" smtClean="0"/>
          </a:p>
          <a:p>
            <a:r>
              <a:rPr lang="en-US" dirty="0" smtClean="0"/>
              <a:t>Cisco Systems refers</a:t>
            </a:r>
            <a:r>
              <a:rPr lang="en-US" baseline="0" dirty="0" smtClean="0"/>
              <a:t> to </a:t>
            </a:r>
            <a:r>
              <a:rPr lang="en-US" baseline="0" dirty="0" err="1" smtClean="0"/>
              <a:t>IoT</a:t>
            </a:r>
            <a:r>
              <a:rPr lang="en-US" baseline="0" dirty="0" smtClean="0"/>
              <a:t> as the “Internet of Everything”…</a:t>
            </a:r>
          </a:p>
          <a:p>
            <a:endParaRPr lang="en-US" baseline="0" dirty="0" smtClean="0"/>
          </a:p>
          <a:p>
            <a:r>
              <a:rPr lang="en-US" baseline="0" dirty="0" smtClean="0"/>
              <a:t>Bruce </a:t>
            </a:r>
            <a:r>
              <a:rPr lang="en-US" baseline="0" dirty="0" err="1" smtClean="0"/>
              <a:t>Schinerer</a:t>
            </a:r>
            <a:r>
              <a:rPr lang="en-US" baseline="0" dirty="0" smtClean="0"/>
              <a:t> recently referred to two new colloquial terms – World Spanning Robot and Benign Organization. There is also the term “Skynet” in reference to the Terminator movies that is frequently discussed in Blog and online postings/jargon.</a:t>
            </a:r>
          </a:p>
          <a:p>
            <a:endParaRPr lang="en-US" baseline="0" dirty="0" smtClean="0"/>
          </a:p>
          <a:p>
            <a:r>
              <a:rPr lang="en-US" baseline="0" dirty="0" smtClean="0"/>
              <a:t>  </a:t>
            </a: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3</a:t>
            </a:fld>
            <a:endParaRPr lang="en-US"/>
          </a:p>
        </p:txBody>
      </p:sp>
    </p:spTree>
    <p:extLst>
      <p:ext uri="{BB962C8B-B14F-4D97-AF65-F5344CB8AC3E}">
        <p14:creationId xmlns:p14="http://schemas.microsoft.com/office/powerpoint/2010/main" val="25746920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Just what is this? </a:t>
            </a:r>
          </a:p>
          <a:p>
            <a:endParaRPr lang="en-US" baseline="0" dirty="0" smtClean="0"/>
          </a:p>
          <a:p>
            <a:r>
              <a:rPr lang="en-US" baseline="0" dirty="0" smtClean="0"/>
              <a:t>Its components are:</a:t>
            </a:r>
          </a:p>
          <a:p>
            <a:endParaRPr lang="en-US" baseline="0" dirty="0" smtClean="0"/>
          </a:p>
          <a:p>
            <a:r>
              <a:rPr lang="en-US" baseline="0" dirty="0" smtClean="0"/>
              <a:t>A Raspberry Pi, an external hard drive, a wireless router, a GSM device, a battery backup.</a:t>
            </a:r>
          </a:p>
          <a:p>
            <a:endParaRPr lang="en-US" baseline="0" dirty="0" smtClean="0"/>
          </a:p>
          <a:p>
            <a:r>
              <a:rPr lang="en-US" baseline="0" dirty="0" smtClean="0"/>
              <a:t>What does it do, what is it for?</a:t>
            </a:r>
          </a:p>
          <a:p>
            <a:endParaRPr lang="en-US" baseline="0" dirty="0" smtClean="0"/>
          </a:p>
          <a:p>
            <a:r>
              <a:rPr lang="en-US" baseline="0" dirty="0" smtClean="0"/>
              <a:t>An </a:t>
            </a:r>
            <a:r>
              <a:rPr lang="en-US" baseline="0" dirty="0" err="1" smtClean="0"/>
              <a:t>IoT</a:t>
            </a:r>
            <a:r>
              <a:rPr lang="en-US" baseline="0" dirty="0" smtClean="0"/>
              <a:t> mystery….</a:t>
            </a:r>
          </a:p>
        </p:txBody>
      </p:sp>
      <p:sp>
        <p:nvSpPr>
          <p:cNvPr id="4" name="Slide Number Placeholder 3"/>
          <p:cNvSpPr>
            <a:spLocks noGrp="1"/>
          </p:cNvSpPr>
          <p:nvPr>
            <p:ph type="sldNum" sz="quarter" idx="10"/>
          </p:nvPr>
        </p:nvSpPr>
        <p:spPr/>
        <p:txBody>
          <a:bodyPr/>
          <a:lstStyle/>
          <a:p>
            <a:fld id="{FC7E8E53-FB47-4CBB-8CE0-B6A37821A0A1}" type="slidenum">
              <a:rPr lang="en-US" smtClean="0"/>
              <a:t>21</a:t>
            </a:fld>
            <a:endParaRPr lang="en-US"/>
          </a:p>
        </p:txBody>
      </p:sp>
    </p:spTree>
    <p:extLst>
      <p:ext uri="{BB962C8B-B14F-4D97-AF65-F5344CB8AC3E}">
        <p14:creationId xmlns:p14="http://schemas.microsoft.com/office/powerpoint/2010/main" val="3814420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Questions</a:t>
            </a:r>
            <a:r>
              <a:rPr lang="en-US" baseline="0" dirty="0" smtClean="0"/>
              <a:t> and Answers section </a:t>
            </a:r>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22</a:t>
            </a:fld>
            <a:endParaRPr lang="en-US"/>
          </a:p>
        </p:txBody>
      </p:sp>
    </p:spTree>
    <p:extLst>
      <p:ext uri="{BB962C8B-B14F-4D97-AF65-F5344CB8AC3E}">
        <p14:creationId xmlns:p14="http://schemas.microsoft.com/office/powerpoint/2010/main" val="27147001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Reference</a:t>
            </a:r>
            <a:r>
              <a:rPr lang="en-US" baseline="0" dirty="0" smtClean="0"/>
              <a:t> slides. Change all links to just reference organizations.</a:t>
            </a:r>
          </a:p>
          <a:p>
            <a:endParaRPr lang="en-US" baseline="0" dirty="0" smtClean="0"/>
          </a:p>
          <a:p>
            <a:r>
              <a:rPr lang="en-US" baseline="0" dirty="0" smtClean="0"/>
              <a:t>Place emphasis on the GSMA link for the most recent updates concerning security procedures for </a:t>
            </a:r>
            <a:r>
              <a:rPr lang="en-US" baseline="0" dirty="0" err="1" smtClean="0"/>
              <a:t>IoT</a:t>
            </a:r>
            <a:r>
              <a:rPr lang="en-US" baseline="0" dirty="0" smtClean="0"/>
              <a:t> providers</a:t>
            </a:r>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23</a:t>
            </a:fld>
            <a:endParaRPr lang="en-US"/>
          </a:p>
        </p:txBody>
      </p:sp>
    </p:spTree>
    <p:extLst>
      <p:ext uri="{BB962C8B-B14F-4D97-AF65-F5344CB8AC3E}">
        <p14:creationId xmlns:p14="http://schemas.microsoft.com/office/powerpoint/2010/main" val="4283130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is there concern about </a:t>
            </a:r>
            <a:r>
              <a:rPr lang="en-US" dirty="0" err="1" smtClean="0"/>
              <a:t>IoT</a:t>
            </a:r>
            <a:r>
              <a:rPr lang="en-US" dirty="0" smtClean="0"/>
              <a:t>, given the concepts of privacy and security in today’s digital age? We may look at how media presents technology in both positive and negative lights.</a:t>
            </a: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4</a:t>
            </a:fld>
            <a:endParaRPr lang="en-US"/>
          </a:p>
        </p:txBody>
      </p:sp>
    </p:spTree>
    <p:extLst>
      <p:ext uri="{BB962C8B-B14F-4D97-AF65-F5344CB8AC3E}">
        <p14:creationId xmlns:p14="http://schemas.microsoft.com/office/powerpoint/2010/main" val="22702508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IoT</a:t>
            </a:r>
            <a:r>
              <a:rPr lang="en-US" dirty="0" smtClean="0"/>
              <a:t> is everywhere! (Audience Participation)</a:t>
            </a:r>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5</a:t>
            </a:fld>
            <a:endParaRPr lang="en-US"/>
          </a:p>
        </p:txBody>
      </p:sp>
    </p:spTree>
    <p:extLst>
      <p:ext uri="{BB962C8B-B14F-4D97-AF65-F5344CB8AC3E}">
        <p14:creationId xmlns:p14="http://schemas.microsoft.com/office/powerpoint/2010/main" val="3445424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 daily lives, we have become more reliant on </a:t>
            </a:r>
            <a:r>
              <a:rPr lang="en-US" dirty="0" err="1" smtClean="0"/>
              <a:t>IoT</a:t>
            </a:r>
            <a:r>
              <a:rPr lang="en-US" dirty="0" smtClean="0"/>
              <a:t> with our wearable tech, appliances, our cars, how we receive health care.</a:t>
            </a: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6</a:t>
            </a:fld>
            <a:endParaRPr lang="en-US"/>
          </a:p>
        </p:txBody>
      </p:sp>
    </p:spTree>
    <p:extLst>
      <p:ext uri="{BB962C8B-B14F-4D97-AF65-F5344CB8AC3E}">
        <p14:creationId xmlns:p14="http://schemas.microsoft.com/office/powerpoint/2010/main" val="39011310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kumimoji="0" lang="en-US" sz="1200" b="1"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M2M/</a:t>
            </a:r>
            <a:r>
              <a:rPr kumimoji="0" lang="en-US" sz="1200" b="1" i="0" u="none" strike="noStrike" kern="1200" cap="none" spc="0" normalizeH="0" baseline="0" noProof="0" dirty="0" err="1" smtClean="0">
                <a:ln>
                  <a:noFill/>
                </a:ln>
                <a:solidFill>
                  <a:srgbClr val="000000"/>
                </a:solidFill>
                <a:effectLst/>
                <a:uLnTx/>
                <a:uFillTx/>
                <a:latin typeface="Arial" panose="020B0604020202020204" pitchFamily="34" charset="0"/>
                <a:ea typeface="+mn-ea"/>
                <a:cs typeface="+mn-cs"/>
              </a:rPr>
              <a:t>IoT</a:t>
            </a:r>
            <a:r>
              <a:rPr kumimoji="0" lang="en-US" sz="1200" b="1"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 Sector Map :: Beecham Research</a:t>
            </a:r>
          </a:p>
          <a:p>
            <a:pPr marL="0" marR="0" lvl="0" indent="0" algn="l" defTabSz="914400" rtl="0" eaLnBrk="1" fontAlgn="base" latinLnBrk="0" hangingPunct="1">
              <a:lnSpc>
                <a:spcPct val="100000"/>
              </a:lnSpc>
              <a:spcBef>
                <a:spcPct val="30000"/>
              </a:spcBef>
              <a:spcAft>
                <a:spcPct val="0"/>
              </a:spcAft>
              <a:buClrTx/>
              <a:buSzTx/>
              <a:buFontTx/>
              <a:buNone/>
              <a:tabLst/>
              <a:defRPr/>
            </a:pPr>
            <a:r>
              <a:rPr kumimoji="0" 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http://www.beechamresearch.com/article.aspx?id=4</a:t>
            </a:r>
          </a:p>
          <a:p>
            <a:pPr marL="0" marR="0" lvl="0" indent="0" algn="l" defTabSz="914400" rtl="0" eaLnBrk="1" fontAlgn="base" latinLnBrk="0" hangingPunct="1">
              <a:lnSpc>
                <a:spcPct val="100000"/>
              </a:lnSpc>
              <a:spcBef>
                <a:spcPct val="30000"/>
              </a:spcBef>
              <a:spcAft>
                <a:spcPct val="0"/>
              </a:spcAft>
              <a:buClrTx/>
              <a:buSzTx/>
              <a:buFontTx/>
              <a:buNone/>
              <a:tabLst/>
              <a:defRPr/>
            </a:pPr>
            <a:endParaRPr kumimoji="0" lang="en-US" alt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kumimoji="0" lang="en-US" alt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rPr>
              <a:t>The following graphic from Beecham Research depicts how the Internet of Things may interact with various service sectors within the public/private sectors and ordinary consumers. Public sector entities (such as universities) may have some level of involvement and interaction within all service sectors depicted; ranging from the operation and industry elements of buildings, to levels of research, retail entities, transportation, and IT/Networks. **Place emphasis on service sectors, that it is likely that at least one example of devices may be found within university networks.</a:t>
            </a:r>
          </a:p>
          <a:p>
            <a:pPr marL="0" marR="0" lvl="0" indent="0" algn="l" defTabSz="914400" rtl="0" eaLnBrk="1" fontAlgn="base" latinLnBrk="0" hangingPunct="1">
              <a:lnSpc>
                <a:spcPct val="100000"/>
              </a:lnSpc>
              <a:spcBef>
                <a:spcPct val="30000"/>
              </a:spcBef>
              <a:spcAft>
                <a:spcPct val="0"/>
              </a:spcAft>
              <a:buClrTx/>
              <a:buSzTx/>
              <a:buFontTx/>
              <a:buNone/>
              <a:tabLst/>
              <a:defRPr/>
            </a:pPr>
            <a:endParaRPr kumimoji="0" lang="en-US" alt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kumimoji="0" lang="en-US" altLang="en-US" sz="1200" b="0" i="0" u="none" strike="noStrike" kern="1200" cap="none" spc="0" normalizeH="0" baseline="0" noProof="0" dirty="0" smtClean="0">
              <a:ln>
                <a:noFill/>
              </a:ln>
              <a:solidFill>
                <a:srgbClr val="000000"/>
              </a:solidFill>
              <a:effectLst/>
              <a:uLnTx/>
              <a:uFillTx/>
              <a:latin typeface="Arial" panose="020B0604020202020204" pitchFamily="34"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7</a:t>
            </a:fld>
            <a:endParaRPr lang="en-US"/>
          </a:p>
        </p:txBody>
      </p:sp>
    </p:spTree>
    <p:extLst>
      <p:ext uri="{BB962C8B-B14F-4D97-AF65-F5344CB8AC3E}">
        <p14:creationId xmlns:p14="http://schemas.microsoft.com/office/powerpoint/2010/main" val="38080134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 campuses…(Audience Participation)</a:t>
            </a:r>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8</a:t>
            </a:fld>
            <a:endParaRPr lang="en-US"/>
          </a:p>
        </p:txBody>
      </p:sp>
    </p:spTree>
    <p:extLst>
      <p:ext uri="{BB962C8B-B14F-4D97-AF65-F5344CB8AC3E}">
        <p14:creationId xmlns:p14="http://schemas.microsoft.com/office/powerpoint/2010/main" val="39386120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in our institutions of higher learning, </a:t>
            </a:r>
            <a:r>
              <a:rPr lang="en-US" dirty="0" err="1" smtClean="0"/>
              <a:t>IoT</a:t>
            </a:r>
            <a:r>
              <a:rPr lang="en-US" dirty="0" smtClean="0"/>
              <a:t> is prevalent in the operational and research initiatives…</a:t>
            </a:r>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9</a:t>
            </a:fld>
            <a:endParaRPr lang="en-US"/>
          </a:p>
        </p:txBody>
      </p:sp>
    </p:spTree>
    <p:extLst>
      <p:ext uri="{BB962C8B-B14F-4D97-AF65-F5344CB8AC3E}">
        <p14:creationId xmlns:p14="http://schemas.microsoft.com/office/powerpoint/2010/main" val="19278069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Lund, D., Turner, V., </a:t>
            </a:r>
            <a:r>
              <a:rPr lang="en-US" dirty="0" err="1" smtClean="0"/>
              <a:t>MacGillivray</a:t>
            </a:r>
            <a:r>
              <a:rPr lang="en-US" dirty="0" smtClean="0"/>
              <a:t>, C., &amp; Morales, M. (2014, May). Worldwide and Regional Internet of Things (</a:t>
            </a:r>
            <a:r>
              <a:rPr lang="en-US" dirty="0" err="1" smtClean="0"/>
              <a:t>IoT</a:t>
            </a:r>
            <a:r>
              <a:rPr lang="en-US" dirty="0" smtClean="0"/>
              <a:t>) 2014 – 2020 Forecast: A Virtuous Circle of Proven Value and Demand. Retrieved January 25, 2016, from http://www.business.att.com/content/article/IoT-worldwide_regional_2014-2020-forecast.pdf </a:t>
            </a:r>
          </a:p>
          <a:p>
            <a:endParaRPr lang="en-US" dirty="0" smtClean="0"/>
          </a:p>
          <a:p>
            <a:r>
              <a:rPr lang="en-US" dirty="0" smtClean="0"/>
              <a:t>The following describes the “moderate forecasts”</a:t>
            </a:r>
            <a:r>
              <a:rPr lang="en-US" baseline="0" dirty="0" smtClean="0"/>
              <a:t> concerning growth of the </a:t>
            </a:r>
            <a:r>
              <a:rPr lang="en-US" baseline="0" dirty="0" err="1" smtClean="0"/>
              <a:t>IoT</a:t>
            </a:r>
            <a:r>
              <a:rPr lang="en-US" baseline="0" dirty="0" smtClean="0"/>
              <a:t> markets over the next several years. More extensive forecasts by Cisco Systems project 50 billion units by 2020. </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Inter</a:t>
            </a:r>
            <a:r>
              <a:rPr lang="en-US" baseline="0" dirty="0" smtClean="0"/>
              <a:t>net of Things marketplace is expected to see increased adoption and revenue growth through the year 2020. Moderate expectations of such growth will span across business, government entities and consumers. Business is expected is expected to show the strongest gains, while consumer growth and adoption will be lower, despite more </a:t>
            </a:r>
            <a:r>
              <a:rPr lang="en-US" baseline="0" dirty="0" err="1" smtClean="0"/>
              <a:t>IoT</a:t>
            </a:r>
            <a:r>
              <a:rPr lang="en-US" baseline="0" dirty="0" smtClean="0"/>
              <a:t> marketing of devices to consumers.</a:t>
            </a:r>
            <a:endParaRPr lang="en-US" dirty="0" smtClean="0"/>
          </a:p>
          <a:p>
            <a:endParaRPr lang="en-US" dirty="0"/>
          </a:p>
        </p:txBody>
      </p:sp>
      <p:sp>
        <p:nvSpPr>
          <p:cNvPr id="4" name="Slide Number Placeholder 3"/>
          <p:cNvSpPr>
            <a:spLocks noGrp="1"/>
          </p:cNvSpPr>
          <p:nvPr>
            <p:ph type="sldNum" sz="quarter" idx="10"/>
          </p:nvPr>
        </p:nvSpPr>
        <p:spPr/>
        <p:txBody>
          <a:bodyPr/>
          <a:lstStyle/>
          <a:p>
            <a:fld id="{FC7E8E53-FB47-4CBB-8CE0-B6A37821A0A1}" type="slidenum">
              <a:rPr lang="en-US" smtClean="0"/>
              <a:t>10</a:t>
            </a:fld>
            <a:endParaRPr lang="en-US"/>
          </a:p>
        </p:txBody>
      </p:sp>
    </p:spTree>
    <p:extLst>
      <p:ext uri="{BB962C8B-B14F-4D97-AF65-F5344CB8AC3E}">
        <p14:creationId xmlns:p14="http://schemas.microsoft.com/office/powerpoint/2010/main" val="4447249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ED4560C-E380-1943-B5D7-49A23CA338C0}" type="datetimeFigureOut">
              <a:rPr lang="en-US" smtClean="0"/>
              <a:pPr/>
              <a:t>3/30/2018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DACDF-E1A9-A04C-A5FF-FC2443684BF5}" type="slidenum">
              <a:rPr lang="en-US" smtClean="0"/>
              <a:pPr/>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0351495"/>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286605"/>
            <a:ext cx="7543800" cy="781620"/>
          </a:xfrm>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ED4560C-E380-1943-B5D7-49A23CA338C0}" type="datetimeFigureOut">
              <a:rPr lang="en-US" smtClean="0"/>
              <a:pPr/>
              <a:t>3/30/2018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8DACDF-E1A9-A04C-A5FF-FC2443684BF5}" type="slidenum">
              <a:rPr lang="en-US" smtClean="0"/>
              <a:pPr/>
              <a:t>‹#›</a:t>
            </a:fld>
            <a:endParaRPr lang="en-US"/>
          </a:p>
        </p:txBody>
      </p:sp>
    </p:spTree>
    <p:extLst>
      <p:ext uri="{BB962C8B-B14F-4D97-AF65-F5344CB8AC3E}">
        <p14:creationId xmlns:p14="http://schemas.microsoft.com/office/powerpoint/2010/main" val="1041472929"/>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093909"/>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9ED4560C-E380-1943-B5D7-49A23CA338C0}" type="datetimeFigureOut">
              <a:rPr lang="en-US" smtClean="0"/>
              <a:pPr/>
              <a:t>3/30/2018</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C68DACDF-E1A9-A04C-A5FF-FC2443684BF5}" type="slidenum">
              <a:rPr lang="en-US" smtClean="0"/>
              <a:pPr/>
              <a:t>‹#›</a:t>
            </a:fld>
            <a:endParaRPr lang="en-US"/>
          </a:p>
        </p:txBody>
      </p:sp>
    </p:spTree>
    <p:extLst>
      <p:ext uri="{BB962C8B-B14F-4D97-AF65-F5344CB8AC3E}">
        <p14:creationId xmlns:p14="http://schemas.microsoft.com/office/powerpoint/2010/main" val="814155187"/>
      </p:ext>
    </p:extLst>
  </p:cSld>
  <p:clrMap bg1="lt1" tx1="dk1" bg2="lt2" tx2="dk2" accent1="accent1" accent2="accent2" accent3="accent3" accent4="accent4" accent5="accent5" accent6="accent6" hlink="hlink" folHlink="folHlink"/>
  <p:sldLayoutIdLst>
    <p:sldLayoutId id="2147483673" r:id="rId1"/>
    <p:sldLayoutId id="2147483674" r:id="rId2"/>
  </p:sldLayoutIdLst>
  <p:transition spd="slow">
    <p:wipe/>
  </p:transition>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hyperlink" Target="http://blog.sec-consult.com/2015/11/house-of-keys-industry-wide-https.html" TargetMode="External"/><Relationship Id="rId13" Type="http://schemas.openxmlformats.org/officeDocument/2006/relationships/hyperlink" Target="http://blog.talosintel.com/2016/02/trane-iot.html" TargetMode="External"/><Relationship Id="rId3" Type="http://schemas.openxmlformats.org/officeDocument/2006/relationships/hyperlink" Target="http://www.utsystem.edu/offices/board-regents/uts165-standards" TargetMode="External"/><Relationship Id="rId7" Type="http://schemas.openxmlformats.org/officeDocument/2006/relationships/hyperlink" Target="https://www.owasp.org/images/3/36/IoTTestingMethodology.pdf" TargetMode="External"/><Relationship Id="rId12" Type="http://schemas.openxmlformats.org/officeDocument/2006/relationships/hyperlink" Target="http://www.business.att.com/content/article/IoT-worldwide_regional_2014-2020-forecast.pdf"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hyperlink" Target="https://www.owasp.org/images/7/71/Internet_of_Things_Top_Ten_2014-OWASP.pdf" TargetMode="External"/><Relationship Id="rId11" Type="http://schemas.openxmlformats.org/officeDocument/2006/relationships/hyperlink" Target="https://thenewstack.io/tutorial-prototyping-a-sensor-node-and-iot-gateway-with-arduino-and-raspberry-pi-part-1" TargetMode="External"/><Relationship Id="rId5" Type="http://schemas.openxmlformats.org/officeDocument/2006/relationships/hyperlink" Target="http://www.isaca.org/Knowledge-Center/Research/ResearchDeliverables/Pages/internet-of-things-risk-and-value-considerations.aspx" TargetMode="External"/><Relationship Id="rId15" Type="http://schemas.openxmlformats.org/officeDocument/2006/relationships/hyperlink" Target="http://www.gsma.com/connectedliving/gsma-iot-security-guidelines-complete-document-set/" TargetMode="External"/><Relationship Id="rId10" Type="http://schemas.openxmlformats.org/officeDocument/2006/relationships/hyperlink" Target="http://www.rs-online.com/designspark/electronics/knowledge-item/eleven-internet-of-things-iot-protocols-you-need-to-know-about" TargetMode="External"/><Relationship Id="rId4" Type="http://schemas.openxmlformats.org/officeDocument/2006/relationships/hyperlink" Target="https://securityintelligence.com/the-importance-of-ipv6-and-the-internet-of-things/" TargetMode="External"/><Relationship Id="rId9" Type="http://schemas.openxmlformats.org/officeDocument/2006/relationships/hyperlink" Target="http://blog.trendmicro.com/trendlabs-security-intelligence/high-profile-mobile-apps-at-risk-due-to-three-year-old-vulnerability/" TargetMode="External"/><Relationship Id="rId14" Type="http://schemas.openxmlformats.org/officeDocument/2006/relationships/hyperlink" Target="http://krebsonsecurity.com/2016/02/iot-reality-smart-devices-dumb-defaults/"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0674" y="2298032"/>
            <a:ext cx="5692370" cy="3765884"/>
          </a:xfrm>
          <a:prstGeom prst="rect">
            <a:avLst/>
          </a:prstGeom>
        </p:spPr>
      </p:pic>
      <p:sp>
        <p:nvSpPr>
          <p:cNvPr id="3" name="TextBox 2"/>
          <p:cNvSpPr txBox="1"/>
          <p:nvPr/>
        </p:nvSpPr>
        <p:spPr>
          <a:xfrm>
            <a:off x="-1" y="5718467"/>
            <a:ext cx="9143999" cy="830997"/>
          </a:xfrm>
          <a:prstGeom prst="rect">
            <a:avLst/>
          </a:prstGeom>
          <a:noFill/>
        </p:spPr>
        <p:txBody>
          <a:bodyPr wrap="square" rtlCol="0">
            <a:spAutoFit/>
          </a:bodyPr>
          <a:lstStyle/>
          <a:p>
            <a:pPr algn="ctr"/>
            <a:r>
              <a:rPr lang="en-US" sz="2400" dirty="0" smtClean="0">
                <a:latin typeface="Baskerville Old Face" panose="02020602080505020303" pitchFamily="18" charset="0"/>
              </a:rPr>
              <a:t>Christopher Giles</a:t>
            </a:r>
          </a:p>
          <a:p>
            <a:pPr algn="ctr"/>
            <a:r>
              <a:rPr lang="en-US" sz="2400" dirty="0" smtClean="0">
                <a:latin typeface="Baskerville Old Face" panose="02020602080505020303" pitchFamily="18" charset="0"/>
              </a:rPr>
              <a:t>Governance Risk Compliance Specialist</a:t>
            </a:r>
            <a:endParaRPr lang="en-US" sz="2400" dirty="0">
              <a:latin typeface="Baskerville Old Face" panose="02020602080505020303" pitchFamily="18" charset="0"/>
            </a:endParaRPr>
          </a:p>
        </p:txBody>
      </p:sp>
      <p:sp>
        <p:nvSpPr>
          <p:cNvPr id="2" name="Title 1"/>
          <p:cNvSpPr>
            <a:spLocks noGrp="1"/>
          </p:cNvSpPr>
          <p:nvPr>
            <p:ph type="title"/>
          </p:nvPr>
        </p:nvSpPr>
        <p:spPr>
          <a:xfrm>
            <a:off x="0" y="1122994"/>
            <a:ext cx="9143999" cy="1394724"/>
          </a:xfrm>
        </p:spPr>
        <p:txBody>
          <a:bodyPr>
            <a:normAutofit/>
          </a:bodyPr>
          <a:lstStyle/>
          <a:p>
            <a:pPr algn="ctr"/>
            <a:r>
              <a:rPr lang="en-US" sz="3200" b="1" dirty="0" smtClean="0">
                <a:latin typeface="Baskerville Old Face" panose="02020602080505020303" pitchFamily="18" charset="0"/>
              </a:rPr>
              <a:t>The Internet of Things (IoT)</a:t>
            </a:r>
            <a:br>
              <a:rPr lang="en-US" sz="3200" b="1" dirty="0" smtClean="0">
                <a:latin typeface="Baskerville Old Face" panose="02020602080505020303" pitchFamily="18" charset="0"/>
              </a:rPr>
            </a:br>
            <a:r>
              <a:rPr lang="en-US" sz="3200" b="1" dirty="0" smtClean="0">
                <a:latin typeface="Baskerville Old Face" panose="02020602080505020303" pitchFamily="18" charset="0"/>
              </a:rPr>
              <a:t>Security Considerations for Higher Education</a:t>
            </a:r>
            <a:endParaRPr lang="en-US" sz="3200" b="1" dirty="0">
              <a:latin typeface="Baskerville Old Face" panose="02020602080505020303" pitchFamily="18" charset="0"/>
            </a:endParaRPr>
          </a:p>
        </p:txBody>
      </p:sp>
    </p:spTree>
    <p:extLst>
      <p:ext uri="{BB962C8B-B14F-4D97-AF65-F5344CB8AC3E}">
        <p14:creationId xmlns:p14="http://schemas.microsoft.com/office/powerpoint/2010/main" val="3868957125"/>
      </p:ext>
    </p:extLst>
  </p:cSld>
  <p:clrMapOvr>
    <a:masterClrMapping/>
  </p:clrMapOvr>
  <p:transition spd="slow">
    <p:wip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98252"/>
            <a:ext cx="8229600" cy="1143000"/>
          </a:xfrm>
        </p:spPr>
        <p:txBody>
          <a:bodyPr/>
          <a:lstStyle/>
          <a:p>
            <a:r>
              <a:rPr lang="en-US" dirty="0" smtClean="0">
                <a:latin typeface="Baskerville Old Face" panose="02020602080505020303" pitchFamily="18" charset="0"/>
              </a:rPr>
              <a:t>The </a:t>
            </a:r>
            <a:r>
              <a:rPr lang="en-US" dirty="0" err="1" smtClean="0">
                <a:latin typeface="Baskerville Old Face" panose="02020602080505020303" pitchFamily="18" charset="0"/>
              </a:rPr>
              <a:t>IoT</a:t>
            </a:r>
            <a:r>
              <a:rPr lang="en-US" dirty="0" smtClean="0">
                <a:latin typeface="Baskerville Old Face" panose="02020602080505020303" pitchFamily="18" charset="0"/>
              </a:rPr>
              <a:t> Market</a:t>
            </a:r>
            <a:endParaRPr lang="en-US" dirty="0">
              <a:latin typeface="Baskerville Old Face" panose="02020602080505020303" pitchFamily="18" charset="0"/>
            </a:endParaRPr>
          </a:p>
        </p:txBody>
      </p:sp>
      <p:sp>
        <p:nvSpPr>
          <p:cNvPr id="3" name="Content Placeholder 2"/>
          <p:cNvSpPr>
            <a:spLocks noGrp="1"/>
          </p:cNvSpPr>
          <p:nvPr>
            <p:ph idx="1"/>
          </p:nvPr>
        </p:nvSpPr>
        <p:spPr>
          <a:xfrm>
            <a:off x="457200" y="2555435"/>
            <a:ext cx="8229600" cy="3392016"/>
          </a:xfrm>
        </p:spPr>
        <p:txBody>
          <a:bodyPr>
            <a:normAutofit/>
          </a:bodyPr>
          <a:lstStyle/>
          <a:p>
            <a:pPr>
              <a:lnSpc>
                <a:spcPct val="150000"/>
              </a:lnSpc>
            </a:pPr>
            <a:r>
              <a:rPr lang="en-US" dirty="0" smtClean="0">
                <a:latin typeface="Baskerville Old Face" panose="02020602080505020303" pitchFamily="18" charset="0"/>
              </a:rPr>
              <a:t>As of 2013, 9.1 billion IoT units</a:t>
            </a:r>
          </a:p>
          <a:p>
            <a:pPr>
              <a:lnSpc>
                <a:spcPct val="150000"/>
              </a:lnSpc>
            </a:pPr>
            <a:r>
              <a:rPr lang="en-US" dirty="0" smtClean="0">
                <a:latin typeface="Baskerville Old Face" panose="02020602080505020303" pitchFamily="18" charset="0"/>
              </a:rPr>
              <a:t>Expected to grow to 28.1 billion IoT devices by 2020</a:t>
            </a:r>
          </a:p>
          <a:p>
            <a:pPr>
              <a:lnSpc>
                <a:spcPct val="150000"/>
              </a:lnSpc>
            </a:pPr>
            <a:r>
              <a:rPr lang="en-US" dirty="0" smtClean="0">
                <a:latin typeface="Baskerville Old Face" panose="02020602080505020303" pitchFamily="18" charset="0"/>
              </a:rPr>
              <a:t>Revenue growth from $1.9 trillion in 2013 to $7.1 trillion in 2020</a:t>
            </a:r>
            <a:endParaRPr lang="en-US" dirty="0">
              <a:latin typeface="Baskerville Old Face" panose="02020602080505020303" pitchFamily="18" charset="0"/>
            </a:endParaRPr>
          </a:p>
        </p:txBody>
      </p:sp>
      <p:sp>
        <p:nvSpPr>
          <p:cNvPr id="6" name="TextBox 5"/>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7170" name="Picture 2" descr="http://kenlampton.com/wp-content/uploads/sites/250/2014/04/risingbarchart_14ap.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90946" y="4294205"/>
            <a:ext cx="2443170" cy="2435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7582844"/>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00150"/>
            <a:ext cx="8229600" cy="884238"/>
          </a:xfrm>
        </p:spPr>
        <p:txBody>
          <a:bodyPr/>
          <a:lstStyle/>
          <a:p>
            <a:r>
              <a:rPr lang="en-US" dirty="0" smtClean="0">
                <a:latin typeface="Baskerville Old Face" panose="02020602080505020303" pitchFamily="18" charset="0"/>
              </a:rPr>
              <a:t>Why be concerned about IoT?</a:t>
            </a:r>
            <a:endParaRPr lang="en-US" dirty="0">
              <a:latin typeface="Baskerville Old Face" panose="02020602080505020303" pitchFamily="18" charset="0"/>
            </a:endParaRPr>
          </a:p>
        </p:txBody>
      </p:sp>
      <p:sp>
        <p:nvSpPr>
          <p:cNvPr id="3" name="Content Placeholder 2"/>
          <p:cNvSpPr>
            <a:spLocks noGrp="1"/>
          </p:cNvSpPr>
          <p:nvPr>
            <p:ph idx="1"/>
          </p:nvPr>
        </p:nvSpPr>
        <p:spPr>
          <a:xfrm>
            <a:off x="457200" y="2397867"/>
            <a:ext cx="4711148" cy="3611563"/>
          </a:xfrm>
        </p:spPr>
        <p:txBody>
          <a:bodyPr>
            <a:normAutofit lnSpcReduction="10000"/>
          </a:bodyPr>
          <a:lstStyle/>
          <a:p>
            <a:pPr>
              <a:lnSpc>
                <a:spcPct val="150000"/>
              </a:lnSpc>
            </a:pPr>
            <a:r>
              <a:rPr lang="en-US" dirty="0" smtClean="0">
                <a:latin typeface="Baskerville Old Face" panose="02020602080505020303" pitchFamily="18" charset="0"/>
              </a:rPr>
              <a:t>It’s just another computer, right? </a:t>
            </a:r>
          </a:p>
          <a:p>
            <a:pPr lvl="1">
              <a:lnSpc>
                <a:spcPct val="150000"/>
              </a:lnSpc>
            </a:pPr>
            <a:r>
              <a:rPr lang="en-US" dirty="0" smtClean="0">
                <a:latin typeface="Baskerville Old Face" panose="02020602080505020303" pitchFamily="18" charset="0"/>
              </a:rPr>
              <a:t>All of the same issues we have with access control, vulnerability management, patching, monitoring, etc.  </a:t>
            </a:r>
          </a:p>
          <a:p>
            <a:pPr lvl="1">
              <a:lnSpc>
                <a:spcPct val="150000"/>
              </a:lnSpc>
            </a:pPr>
            <a:r>
              <a:rPr lang="en-US" dirty="0" smtClean="0">
                <a:latin typeface="Baskerville Old Face" panose="02020602080505020303" pitchFamily="18" charset="0"/>
              </a:rPr>
              <a:t>Imagine your network with 1,000,000 more devices</a:t>
            </a:r>
          </a:p>
          <a:p>
            <a:pPr lvl="1">
              <a:lnSpc>
                <a:spcPct val="150000"/>
              </a:lnSpc>
            </a:pPr>
            <a:r>
              <a:rPr lang="en-US" dirty="0" smtClean="0">
                <a:latin typeface="Baskerville Old Face" panose="02020602080505020303" pitchFamily="18" charset="0"/>
              </a:rPr>
              <a:t>Any compromised device is a foothold on the network</a:t>
            </a:r>
          </a:p>
          <a:p>
            <a:pPr lvl="1">
              <a:lnSpc>
                <a:spcPct val="150000"/>
              </a:lnSpc>
            </a:pPr>
            <a:endParaRPr lang="en-US" dirty="0" smtClean="0">
              <a:latin typeface="Baskerville Old Face" panose="02020602080505020303" pitchFamily="18" charset="0"/>
            </a:endParaRPr>
          </a:p>
          <a:p>
            <a:endParaRPr lang="en-US" sz="2200" dirty="0" smtClean="0"/>
          </a:p>
          <a:p>
            <a:endParaRPr lang="en-US" sz="2200" dirty="0" smtClean="0"/>
          </a:p>
          <a:p>
            <a:endParaRPr lang="en-US" sz="2200" dirty="0" smtClean="0"/>
          </a:p>
        </p:txBody>
      </p:sp>
      <p:sp>
        <p:nvSpPr>
          <p:cNvPr id="7" name="TextBox 6"/>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2802" y="2657423"/>
            <a:ext cx="3092450" cy="3092450"/>
          </a:xfrm>
          <a:prstGeom prst="rect">
            <a:avLst/>
          </a:prstGeom>
        </p:spPr>
      </p:pic>
    </p:spTree>
    <p:extLst>
      <p:ext uri="{BB962C8B-B14F-4D97-AF65-F5344CB8AC3E}">
        <p14:creationId xmlns:p14="http://schemas.microsoft.com/office/powerpoint/2010/main" val="2615474643"/>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00150"/>
            <a:ext cx="8229600" cy="884238"/>
          </a:xfrm>
        </p:spPr>
        <p:txBody>
          <a:bodyPr/>
          <a:lstStyle/>
          <a:p>
            <a:r>
              <a:rPr lang="en-US" dirty="0" smtClean="0">
                <a:latin typeface="Baskerville Old Face" panose="02020602080505020303" pitchFamily="18" charset="0"/>
              </a:rPr>
              <a:t>Does </a:t>
            </a:r>
            <a:r>
              <a:rPr lang="en-US" dirty="0" err="1" smtClean="0">
                <a:latin typeface="Baskerville Old Face" panose="02020602080505020303" pitchFamily="18" charset="0"/>
              </a:rPr>
              <a:t>IoT</a:t>
            </a:r>
            <a:r>
              <a:rPr lang="en-US" dirty="0" smtClean="0">
                <a:latin typeface="Baskerville Old Face" panose="02020602080505020303" pitchFamily="18" charset="0"/>
              </a:rPr>
              <a:t> add additional risk?</a:t>
            </a:r>
            <a:endParaRPr lang="en-US" dirty="0">
              <a:latin typeface="Baskerville Old Face" panose="02020602080505020303" pitchFamily="18" charset="0"/>
            </a:endParaRPr>
          </a:p>
        </p:txBody>
      </p:sp>
      <p:sp>
        <p:nvSpPr>
          <p:cNvPr id="3" name="Content Placeholder 2"/>
          <p:cNvSpPr>
            <a:spLocks noGrp="1"/>
          </p:cNvSpPr>
          <p:nvPr>
            <p:ph idx="1"/>
          </p:nvPr>
        </p:nvSpPr>
        <p:spPr>
          <a:xfrm>
            <a:off x="457200" y="2397867"/>
            <a:ext cx="7682948" cy="3611563"/>
          </a:xfrm>
        </p:spPr>
        <p:txBody>
          <a:bodyPr>
            <a:normAutofit fontScale="92500" lnSpcReduction="10000"/>
          </a:bodyPr>
          <a:lstStyle/>
          <a:p>
            <a:pPr>
              <a:lnSpc>
                <a:spcPct val="150000"/>
              </a:lnSpc>
            </a:pPr>
            <a:r>
              <a:rPr lang="en-US" sz="2400" dirty="0" smtClean="0">
                <a:latin typeface="Baskerville Old Face" panose="02020602080505020303" pitchFamily="18" charset="0"/>
              </a:rPr>
              <a:t>Are highly portable devices captured during vulnerability scans? </a:t>
            </a:r>
          </a:p>
          <a:p>
            <a:pPr>
              <a:lnSpc>
                <a:spcPct val="150000"/>
              </a:lnSpc>
            </a:pPr>
            <a:r>
              <a:rPr lang="en-US" sz="2400" dirty="0" smtClean="0">
                <a:latin typeface="Baskerville Old Face" panose="02020602080505020303" pitchFamily="18" charset="0"/>
              </a:rPr>
              <a:t>Where is your network perimeter? </a:t>
            </a:r>
            <a:endParaRPr lang="en-US" sz="2400" dirty="0">
              <a:latin typeface="Baskerville Old Face" panose="02020602080505020303" pitchFamily="18" charset="0"/>
            </a:endParaRPr>
          </a:p>
          <a:p>
            <a:pPr>
              <a:lnSpc>
                <a:spcPct val="150000"/>
              </a:lnSpc>
            </a:pPr>
            <a:r>
              <a:rPr lang="en-US" sz="2400" dirty="0" smtClean="0">
                <a:latin typeface="Baskerville Old Face" panose="02020602080505020303" pitchFamily="18" charset="0"/>
              </a:rPr>
              <a:t>Are consumer devices being used in areas – like health care – where reliability is critical?</a:t>
            </a:r>
            <a:endParaRPr lang="en-US" sz="2400" dirty="0">
              <a:latin typeface="Baskerville Old Face" panose="02020602080505020303" pitchFamily="18" charset="0"/>
            </a:endParaRPr>
          </a:p>
          <a:p>
            <a:pPr>
              <a:lnSpc>
                <a:spcPct val="150000"/>
              </a:lnSpc>
            </a:pPr>
            <a:r>
              <a:rPr lang="en-US" sz="2400" dirty="0" smtClean="0">
                <a:latin typeface="Baskerville Old Face" panose="02020602080505020303" pitchFamily="18" charset="0"/>
              </a:rPr>
              <a:t>Do users install device management software on other computers? Is that another attack vector?</a:t>
            </a:r>
            <a:endParaRPr lang="en-US" sz="2400" dirty="0">
              <a:latin typeface="Baskerville Old Face" panose="02020602080505020303" pitchFamily="18" charset="0"/>
            </a:endParaRPr>
          </a:p>
          <a:p>
            <a:endParaRPr lang="en-US" sz="2200" dirty="0" smtClean="0"/>
          </a:p>
          <a:p>
            <a:endParaRPr lang="en-US" sz="2200" dirty="0" smtClean="0"/>
          </a:p>
        </p:txBody>
      </p:sp>
      <p:sp>
        <p:nvSpPr>
          <p:cNvPr id="7" name="TextBox 6"/>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8211217"/>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81528"/>
            <a:ext cx="8229600" cy="1143000"/>
          </a:xfrm>
        </p:spPr>
        <p:txBody>
          <a:bodyPr/>
          <a:lstStyle/>
          <a:p>
            <a:r>
              <a:rPr lang="en-US" dirty="0" smtClean="0">
                <a:latin typeface="Baskerville Old Face" panose="02020602080505020303" pitchFamily="18" charset="0"/>
              </a:rPr>
              <a:t>Attacking IoT</a:t>
            </a:r>
            <a:endParaRPr lang="en-US" dirty="0">
              <a:latin typeface="Baskerville Old Face" panose="02020602080505020303" pitchFamily="18" charset="0"/>
            </a:endParaRPr>
          </a:p>
        </p:txBody>
      </p:sp>
      <p:sp>
        <p:nvSpPr>
          <p:cNvPr id="3" name="Content Placeholder 2"/>
          <p:cNvSpPr>
            <a:spLocks noGrp="1"/>
          </p:cNvSpPr>
          <p:nvPr>
            <p:ph idx="1"/>
          </p:nvPr>
        </p:nvSpPr>
        <p:spPr>
          <a:xfrm>
            <a:off x="457200" y="2264055"/>
            <a:ext cx="8229600" cy="4164016"/>
          </a:xfrm>
        </p:spPr>
        <p:txBody>
          <a:bodyPr>
            <a:normAutofit/>
          </a:bodyPr>
          <a:lstStyle/>
          <a:p>
            <a:pPr>
              <a:lnSpc>
                <a:spcPct val="100000"/>
              </a:lnSpc>
            </a:pPr>
            <a:r>
              <a:rPr lang="en-US" dirty="0" smtClean="0">
                <a:latin typeface="Baskerville Old Face" panose="02020602080505020303" pitchFamily="18" charset="0"/>
              </a:rPr>
              <a:t>Default, weak, and hardcoded credentials</a:t>
            </a:r>
          </a:p>
          <a:p>
            <a:pPr>
              <a:lnSpc>
                <a:spcPct val="100000"/>
              </a:lnSpc>
            </a:pPr>
            <a:r>
              <a:rPr lang="en-US" dirty="0" smtClean="0">
                <a:latin typeface="Baskerville Old Face" panose="02020602080505020303" pitchFamily="18" charset="0"/>
              </a:rPr>
              <a:t>Difficult to update firmware and OS</a:t>
            </a:r>
          </a:p>
          <a:p>
            <a:pPr>
              <a:lnSpc>
                <a:spcPct val="100000"/>
              </a:lnSpc>
            </a:pPr>
            <a:r>
              <a:rPr lang="en-US" dirty="0" smtClean="0">
                <a:latin typeface="Baskerville Old Face" panose="02020602080505020303" pitchFamily="18" charset="0"/>
              </a:rPr>
              <a:t>Lack of vendor support for repairing vulnerabilities</a:t>
            </a:r>
          </a:p>
          <a:p>
            <a:pPr>
              <a:lnSpc>
                <a:spcPct val="100000"/>
              </a:lnSpc>
            </a:pPr>
            <a:r>
              <a:rPr lang="en-US" dirty="0" smtClean="0">
                <a:latin typeface="Baskerville Old Face" panose="02020602080505020303" pitchFamily="18" charset="0"/>
              </a:rPr>
              <a:t>Vulnerable web interfaces (SQL injection, XSS)</a:t>
            </a:r>
          </a:p>
          <a:p>
            <a:pPr>
              <a:lnSpc>
                <a:spcPct val="100000"/>
              </a:lnSpc>
            </a:pPr>
            <a:r>
              <a:rPr lang="en-US" dirty="0" smtClean="0">
                <a:latin typeface="Baskerville Old Face" panose="02020602080505020303" pitchFamily="18" charset="0"/>
              </a:rPr>
              <a:t>Coding errors (buffer overflow)</a:t>
            </a:r>
          </a:p>
          <a:p>
            <a:pPr>
              <a:lnSpc>
                <a:spcPct val="100000"/>
              </a:lnSpc>
            </a:pPr>
            <a:r>
              <a:rPr lang="en-US" dirty="0" smtClean="0">
                <a:latin typeface="Baskerville Old Face" panose="02020602080505020303" pitchFamily="18" charset="0"/>
              </a:rPr>
              <a:t>Clear text protocols and unnecessary open ports</a:t>
            </a:r>
          </a:p>
          <a:p>
            <a:pPr>
              <a:lnSpc>
                <a:spcPct val="100000"/>
              </a:lnSpc>
            </a:pPr>
            <a:r>
              <a:rPr lang="en-US" dirty="0" smtClean="0">
                <a:latin typeface="Baskerville Old Face" panose="02020602080505020303" pitchFamily="18" charset="0"/>
              </a:rPr>
              <a:t>DoS / DDoS</a:t>
            </a:r>
          </a:p>
          <a:p>
            <a:pPr>
              <a:lnSpc>
                <a:spcPct val="100000"/>
              </a:lnSpc>
            </a:pPr>
            <a:r>
              <a:rPr lang="en-US" dirty="0" smtClean="0">
                <a:latin typeface="Baskerville Old Face" panose="02020602080505020303" pitchFamily="18" charset="0"/>
              </a:rPr>
              <a:t>Physical theft</a:t>
            </a:r>
            <a:r>
              <a:rPr lang="en-US" dirty="0">
                <a:latin typeface="Baskerville Old Face" panose="02020602080505020303" pitchFamily="18" charset="0"/>
              </a:rPr>
              <a:t> </a:t>
            </a:r>
            <a:r>
              <a:rPr lang="en-US" dirty="0" smtClean="0">
                <a:latin typeface="Baskerville Old Face" panose="02020602080505020303" pitchFamily="18" charset="0"/>
              </a:rPr>
              <a:t>and tampering</a:t>
            </a:r>
          </a:p>
          <a:p>
            <a:endParaRPr lang="en-US" sz="2800" dirty="0" smtClean="0"/>
          </a:p>
          <a:p>
            <a:endParaRPr lang="en-US" dirty="0"/>
          </a:p>
        </p:txBody>
      </p:sp>
      <p:sp>
        <p:nvSpPr>
          <p:cNvPr id="7" name="TextBox 6"/>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0250" y="1653028"/>
            <a:ext cx="3052762" cy="4756221"/>
          </a:xfrm>
          <a:prstGeom prst="rect">
            <a:avLst/>
          </a:prstGeom>
        </p:spPr>
      </p:pic>
    </p:spTree>
    <p:extLst>
      <p:ext uri="{BB962C8B-B14F-4D97-AF65-F5344CB8AC3E}">
        <p14:creationId xmlns:p14="http://schemas.microsoft.com/office/powerpoint/2010/main" val="3991258504"/>
      </p:ext>
    </p:extLst>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91122"/>
            <a:ext cx="8229600" cy="930117"/>
          </a:xfrm>
        </p:spPr>
        <p:txBody>
          <a:bodyPr/>
          <a:lstStyle/>
          <a:p>
            <a:r>
              <a:rPr lang="en-US" dirty="0" smtClean="0">
                <a:latin typeface="Baskerville Old Face" panose="02020602080505020303" pitchFamily="18" charset="0"/>
              </a:rPr>
              <a:t>Case Study: Trane  </a:t>
            </a:r>
            <a:endParaRPr lang="en-US" dirty="0">
              <a:latin typeface="Baskerville Old Face" panose="02020602080505020303" pitchFamily="18" charset="0"/>
            </a:endParaRPr>
          </a:p>
        </p:txBody>
      </p:sp>
      <p:sp>
        <p:nvSpPr>
          <p:cNvPr id="3" name="Content Placeholder 2"/>
          <p:cNvSpPr>
            <a:spLocks noGrp="1"/>
          </p:cNvSpPr>
          <p:nvPr>
            <p:ph idx="1"/>
          </p:nvPr>
        </p:nvSpPr>
        <p:spPr>
          <a:xfrm>
            <a:off x="310240" y="2055780"/>
            <a:ext cx="8229601" cy="2622187"/>
          </a:xfrm>
        </p:spPr>
        <p:txBody>
          <a:bodyPr>
            <a:normAutofit fontScale="92500" lnSpcReduction="20000"/>
          </a:bodyPr>
          <a:lstStyle/>
          <a:p>
            <a:endParaRPr lang="en-US" sz="2800" dirty="0" smtClean="0">
              <a:latin typeface="Baskerville Old Face" panose="02020602080505020303" pitchFamily="18" charset="0"/>
            </a:endParaRPr>
          </a:p>
          <a:p>
            <a:r>
              <a:rPr lang="en-US" sz="2400" dirty="0">
                <a:latin typeface="Baskerville Old Face" panose="02020602080505020303" pitchFamily="18" charset="0"/>
              </a:rPr>
              <a:t>Connected thermostat vulnerabilities detected by Cisco’s </a:t>
            </a:r>
            <a:r>
              <a:rPr lang="en-US" sz="2400" dirty="0" err="1">
                <a:latin typeface="Baskerville Old Face" panose="02020602080505020303" pitchFamily="18" charset="0"/>
              </a:rPr>
              <a:t>Talos</a:t>
            </a:r>
            <a:r>
              <a:rPr lang="en-US" sz="2400" dirty="0">
                <a:latin typeface="Baskerville Old Face" panose="02020602080505020303" pitchFamily="18" charset="0"/>
              </a:rPr>
              <a:t> group allowed foothold into network</a:t>
            </a:r>
          </a:p>
          <a:p>
            <a:r>
              <a:rPr lang="en-US" sz="2400" dirty="0" smtClean="0">
                <a:latin typeface="Baskerville Old Face" panose="02020602080505020303" pitchFamily="18" charset="0"/>
              </a:rPr>
              <a:t>12 months to publish fixes for 2 vulnerabilities</a:t>
            </a:r>
          </a:p>
          <a:p>
            <a:r>
              <a:rPr lang="en-US" sz="2400" dirty="0" smtClean="0">
                <a:latin typeface="Baskerville Old Face" panose="02020602080505020303" pitchFamily="18" charset="0"/>
              </a:rPr>
              <a:t>21 months to publish fix for 1 vulnerability</a:t>
            </a:r>
          </a:p>
          <a:p>
            <a:r>
              <a:rPr lang="en-US" sz="2400" dirty="0" smtClean="0">
                <a:latin typeface="Baskerville Old Face" panose="02020602080505020303" pitchFamily="18" charset="0"/>
              </a:rPr>
              <a:t>Device owners may not be aware of fixes, or have the skill to install updates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2469" y="3401089"/>
            <a:ext cx="3881336" cy="3881336"/>
          </a:xfrm>
          <a:prstGeom prst="rect">
            <a:avLst/>
          </a:prstGeom>
        </p:spPr>
      </p:pic>
      <p:sp>
        <p:nvSpPr>
          <p:cNvPr id="7" name="TextBox 6"/>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75623318"/>
      </p:ext>
    </p:extLst>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89038"/>
            <a:ext cx="8229600" cy="1143000"/>
          </a:xfrm>
        </p:spPr>
        <p:txBody>
          <a:bodyPr/>
          <a:lstStyle/>
          <a:p>
            <a:r>
              <a:rPr lang="en-US" dirty="0" smtClean="0">
                <a:latin typeface="Baskerville Old Face" panose="02020602080505020303" pitchFamily="18" charset="0"/>
              </a:rPr>
              <a:t>Case Study: Lessons Learned</a:t>
            </a:r>
            <a:endParaRPr lang="en-US" dirty="0">
              <a:latin typeface="Baskerville Old Face" panose="02020602080505020303" pitchFamily="18" charset="0"/>
            </a:endParaRPr>
          </a:p>
        </p:txBody>
      </p:sp>
      <p:sp>
        <p:nvSpPr>
          <p:cNvPr id="3" name="Content Placeholder 2"/>
          <p:cNvSpPr>
            <a:spLocks noGrp="1"/>
          </p:cNvSpPr>
          <p:nvPr>
            <p:ph idx="1"/>
          </p:nvPr>
        </p:nvSpPr>
        <p:spPr>
          <a:xfrm>
            <a:off x="457200" y="2475397"/>
            <a:ext cx="8229600" cy="3799422"/>
          </a:xfrm>
        </p:spPr>
        <p:txBody>
          <a:bodyPr>
            <a:normAutofit/>
          </a:bodyPr>
          <a:lstStyle/>
          <a:p>
            <a:pPr>
              <a:lnSpc>
                <a:spcPct val="150000"/>
              </a:lnSpc>
            </a:pPr>
            <a:r>
              <a:rPr lang="en-US" dirty="0" smtClean="0">
                <a:latin typeface="Baskerville Old Face" panose="02020602080505020303" pitchFamily="18" charset="0"/>
              </a:rPr>
              <a:t>All software can contain vulnerabilities</a:t>
            </a:r>
          </a:p>
          <a:p>
            <a:pPr>
              <a:lnSpc>
                <a:spcPct val="150000"/>
              </a:lnSpc>
            </a:pPr>
            <a:r>
              <a:rPr lang="en-US" dirty="0" smtClean="0">
                <a:latin typeface="Baskerville Old Face" panose="02020602080505020303" pitchFamily="18" charset="0"/>
              </a:rPr>
              <a:t>Public not informed for months</a:t>
            </a:r>
          </a:p>
          <a:p>
            <a:pPr>
              <a:lnSpc>
                <a:spcPct val="150000"/>
              </a:lnSpc>
            </a:pPr>
            <a:r>
              <a:rPr lang="en-US" dirty="0" smtClean="0">
                <a:latin typeface="Baskerville Old Face" panose="02020602080505020303" pitchFamily="18" charset="0"/>
              </a:rPr>
              <a:t>Vendors may delay or ignore issues</a:t>
            </a:r>
          </a:p>
          <a:p>
            <a:pPr>
              <a:lnSpc>
                <a:spcPct val="150000"/>
              </a:lnSpc>
            </a:pPr>
            <a:r>
              <a:rPr lang="en-US" dirty="0" smtClean="0">
                <a:latin typeface="Baskerville Old Face" panose="02020602080505020303" pitchFamily="18" charset="0"/>
              </a:rPr>
              <a:t>Product lifecycles and end-of-support</a:t>
            </a:r>
          </a:p>
          <a:p>
            <a:pPr>
              <a:lnSpc>
                <a:spcPct val="150000"/>
              </a:lnSpc>
            </a:pPr>
            <a:r>
              <a:rPr lang="en-US" dirty="0" smtClean="0">
                <a:latin typeface="Baskerville Old Face" panose="02020602080505020303" pitchFamily="18" charset="0"/>
              </a:rPr>
              <a:t>Patching IoT devices may not scale in large environments</a:t>
            </a:r>
          </a:p>
        </p:txBody>
      </p:sp>
      <p:sp>
        <p:nvSpPr>
          <p:cNvPr id="7" name="TextBox 6"/>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9"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42144" y="2571750"/>
            <a:ext cx="3876791" cy="2543175"/>
          </a:xfrm>
          <a:prstGeom prst="rect">
            <a:avLst/>
          </a:prstGeom>
        </p:spPr>
      </p:pic>
    </p:spTree>
    <p:extLst>
      <p:ext uri="{BB962C8B-B14F-4D97-AF65-F5344CB8AC3E}">
        <p14:creationId xmlns:p14="http://schemas.microsoft.com/office/powerpoint/2010/main" val="3825746469"/>
      </p:ext>
    </p:extLst>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61466"/>
            <a:ext cx="8229600" cy="1143000"/>
          </a:xfrm>
        </p:spPr>
        <p:txBody>
          <a:bodyPr/>
          <a:lstStyle/>
          <a:p>
            <a:r>
              <a:rPr lang="en-US" dirty="0" smtClean="0">
                <a:latin typeface="Baskerville Old Face" panose="02020602080505020303" pitchFamily="18" charset="0"/>
              </a:rPr>
              <a:t>Recommendations</a:t>
            </a:r>
            <a:endParaRPr lang="en-US" dirty="0">
              <a:latin typeface="Baskerville Old Face" panose="02020602080505020303" pitchFamily="18" charset="0"/>
            </a:endParaRPr>
          </a:p>
        </p:txBody>
      </p:sp>
      <p:sp>
        <p:nvSpPr>
          <p:cNvPr id="3" name="Content Placeholder 2"/>
          <p:cNvSpPr>
            <a:spLocks noGrp="1"/>
          </p:cNvSpPr>
          <p:nvPr>
            <p:ph idx="1"/>
          </p:nvPr>
        </p:nvSpPr>
        <p:spPr>
          <a:xfrm>
            <a:off x="457200" y="2483196"/>
            <a:ext cx="4611757" cy="3328642"/>
          </a:xfrm>
        </p:spPr>
        <p:txBody>
          <a:bodyPr>
            <a:normAutofit/>
          </a:bodyPr>
          <a:lstStyle/>
          <a:p>
            <a:pPr marL="0" indent="0">
              <a:buNone/>
            </a:pPr>
            <a:r>
              <a:rPr lang="en-US" dirty="0" smtClean="0">
                <a:latin typeface="Baskerville Old Face" panose="02020602080505020303" pitchFamily="18" charset="0"/>
              </a:rPr>
              <a:t>Accommodate </a:t>
            </a:r>
            <a:r>
              <a:rPr lang="en-US" dirty="0" err="1" smtClean="0">
                <a:latin typeface="Baskerville Old Face" panose="02020602080505020303" pitchFamily="18" charset="0"/>
              </a:rPr>
              <a:t>IoT</a:t>
            </a:r>
            <a:r>
              <a:rPr lang="en-US" dirty="0" smtClean="0">
                <a:latin typeface="Baskerville Old Face" panose="02020602080505020303" pitchFamily="18" charset="0"/>
              </a:rPr>
              <a:t> with existing practices:</a:t>
            </a:r>
            <a:endParaRPr lang="en-US" dirty="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Policies, Procedures, &amp; Standards</a:t>
            </a:r>
            <a:endParaRPr lang="en-US" dirty="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Awareness Training</a:t>
            </a:r>
          </a:p>
          <a:p>
            <a:pPr lvl="1">
              <a:lnSpc>
                <a:spcPct val="150000"/>
              </a:lnSpc>
            </a:pPr>
            <a:r>
              <a:rPr lang="en-US" dirty="0" smtClean="0">
                <a:latin typeface="Baskerville Old Face" panose="02020602080505020303" pitchFamily="18" charset="0"/>
              </a:rPr>
              <a:t>Risk Management</a:t>
            </a:r>
            <a:endParaRPr lang="en-US" dirty="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Vulnerability Management</a:t>
            </a:r>
          </a:p>
          <a:p>
            <a:pPr lvl="1">
              <a:lnSpc>
                <a:spcPct val="150000"/>
              </a:lnSpc>
            </a:pPr>
            <a:r>
              <a:rPr lang="en-US" dirty="0" smtClean="0">
                <a:latin typeface="Baskerville Old Face" panose="02020602080505020303" pitchFamily="18" charset="0"/>
              </a:rPr>
              <a:t>Forensics</a:t>
            </a:r>
            <a:endParaRPr lang="en-US" dirty="0">
              <a:latin typeface="Baskerville Old Face" panose="02020602080505020303" pitchFamily="18" charset="0"/>
            </a:endParaRPr>
          </a:p>
        </p:txBody>
      </p:sp>
      <p:sp>
        <p:nvSpPr>
          <p:cNvPr id="6" name="TextBox 5"/>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8" name="Picture 7"/>
          <p:cNvPicPr>
            <a:picLocks noChangeAspect="1"/>
          </p:cNvPicPr>
          <p:nvPr/>
        </p:nvPicPr>
        <p:blipFill>
          <a:blip r:embed="rId3"/>
          <a:stretch>
            <a:fillRect/>
          </a:stretch>
        </p:blipFill>
        <p:spPr>
          <a:xfrm>
            <a:off x="4827073" y="2620253"/>
            <a:ext cx="4003861" cy="4051338"/>
          </a:xfrm>
          <a:prstGeom prst="rect">
            <a:avLst/>
          </a:prstGeom>
        </p:spPr>
      </p:pic>
    </p:spTree>
    <p:extLst>
      <p:ext uri="{BB962C8B-B14F-4D97-AF65-F5344CB8AC3E}">
        <p14:creationId xmlns:p14="http://schemas.microsoft.com/office/powerpoint/2010/main" val="200692222"/>
      </p:ext>
    </p:extLst>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61466"/>
            <a:ext cx="8229600" cy="1143000"/>
          </a:xfrm>
        </p:spPr>
        <p:txBody>
          <a:bodyPr/>
          <a:lstStyle/>
          <a:p>
            <a:r>
              <a:rPr lang="en-US" dirty="0" smtClean="0">
                <a:latin typeface="Baskerville Old Face" panose="02020602080505020303" pitchFamily="18" charset="0"/>
              </a:rPr>
              <a:t>Recommendations</a:t>
            </a:r>
            <a:endParaRPr lang="en-US" dirty="0">
              <a:latin typeface="Baskerville Old Face" panose="02020602080505020303" pitchFamily="18" charset="0"/>
            </a:endParaRPr>
          </a:p>
        </p:txBody>
      </p:sp>
      <p:sp>
        <p:nvSpPr>
          <p:cNvPr id="3" name="Content Placeholder 2"/>
          <p:cNvSpPr>
            <a:spLocks noGrp="1"/>
          </p:cNvSpPr>
          <p:nvPr>
            <p:ph idx="1"/>
          </p:nvPr>
        </p:nvSpPr>
        <p:spPr>
          <a:xfrm>
            <a:off x="457200" y="2483196"/>
            <a:ext cx="4318323" cy="4044064"/>
          </a:xfrm>
        </p:spPr>
        <p:txBody>
          <a:bodyPr>
            <a:normAutofit lnSpcReduction="10000"/>
          </a:bodyPr>
          <a:lstStyle/>
          <a:p>
            <a:pPr>
              <a:lnSpc>
                <a:spcPct val="150000"/>
              </a:lnSpc>
            </a:pPr>
            <a:r>
              <a:rPr lang="en-US" dirty="0" smtClean="0">
                <a:latin typeface="Baskerville Old Face" panose="02020602080505020303" pitchFamily="18" charset="0"/>
              </a:rPr>
              <a:t>Plan for </a:t>
            </a:r>
            <a:r>
              <a:rPr lang="en-US" dirty="0" err="1" smtClean="0">
                <a:latin typeface="Baskerville Old Face" panose="02020602080505020303" pitchFamily="18" charset="0"/>
              </a:rPr>
              <a:t>IoT</a:t>
            </a:r>
            <a:r>
              <a:rPr lang="en-US" dirty="0" smtClean="0">
                <a:latin typeface="Baskerville Old Face" panose="02020602080505020303" pitchFamily="18" charset="0"/>
              </a:rPr>
              <a:t> growth:</a:t>
            </a:r>
          </a:p>
          <a:p>
            <a:pPr lvl="1">
              <a:lnSpc>
                <a:spcPct val="150000"/>
              </a:lnSpc>
            </a:pPr>
            <a:r>
              <a:rPr lang="en-US" dirty="0" smtClean="0">
                <a:latin typeface="Baskerville Old Face" panose="02020602080505020303" pitchFamily="18" charset="0"/>
              </a:rPr>
              <a:t>Additional types of logging, log storage: Can you find the needle in the haystack?</a:t>
            </a:r>
            <a:endParaRPr lang="en-US" dirty="0">
              <a:latin typeface="Baskerville Old Face" panose="02020602080505020303" pitchFamily="18" charset="0"/>
            </a:endParaRPr>
          </a:p>
          <a:p>
            <a:pPr lvl="1">
              <a:lnSpc>
                <a:spcPct val="150000"/>
              </a:lnSpc>
            </a:pPr>
            <a:r>
              <a:rPr lang="en-US" dirty="0" smtClean="0">
                <a:latin typeface="Baskerville Old Face" panose="02020602080505020303" pitchFamily="18" charset="0"/>
              </a:rPr>
              <a:t>Increased network traffic: will your firewall / IDS / IPS be compatible and keep up?</a:t>
            </a:r>
          </a:p>
          <a:p>
            <a:pPr lvl="1">
              <a:lnSpc>
                <a:spcPct val="150000"/>
              </a:lnSpc>
            </a:pPr>
            <a:r>
              <a:rPr lang="en-US" dirty="0" smtClean="0">
                <a:latin typeface="Baskerville Old Face" panose="02020602080505020303" pitchFamily="18" charset="0"/>
              </a:rPr>
              <a:t>Increased demand for IP addresses both IPv4 and IPv6</a:t>
            </a:r>
          </a:p>
          <a:p>
            <a:pPr lvl="1">
              <a:lnSpc>
                <a:spcPct val="150000"/>
              </a:lnSpc>
            </a:pPr>
            <a:r>
              <a:rPr lang="en-US" dirty="0" smtClean="0">
                <a:latin typeface="Baskerville Old Face" panose="02020602080505020303" pitchFamily="18" charset="0"/>
              </a:rPr>
              <a:t>Increased network complexity – should these devices be isolated or segmented?</a:t>
            </a:r>
          </a:p>
          <a:p>
            <a:pPr marL="201168" lvl="1" indent="0">
              <a:lnSpc>
                <a:spcPct val="150000"/>
              </a:lnSpc>
              <a:buNone/>
            </a:pPr>
            <a:endParaRPr lang="en-US" dirty="0">
              <a:latin typeface="Baskerville Old Face" panose="02020602080505020303" pitchFamily="18" charset="0"/>
            </a:endParaRPr>
          </a:p>
        </p:txBody>
      </p:sp>
      <p:sp>
        <p:nvSpPr>
          <p:cNvPr id="6" name="TextBox 5"/>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2050" name="Picture 2" descr="http://www.feature.fm/blog/content/images/2015/02/needle-haystack.png"/>
          <p:cNvPicPr>
            <a:picLocks noChangeAspect="1" noChangeArrowheads="1"/>
          </p:cNvPicPr>
          <p:nvPr/>
        </p:nvPicPr>
        <p:blipFill rotWithShape="1">
          <a:blip r:embed="rId3">
            <a:extLst>
              <a:ext uri="{28A0092B-C50C-407E-A947-70E740481C1C}">
                <a14:useLocalDpi xmlns:a14="http://schemas.microsoft.com/office/drawing/2010/main" val="0"/>
              </a:ext>
            </a:extLst>
          </a:blip>
          <a:srcRect l="15511"/>
          <a:stretch/>
        </p:blipFill>
        <p:spPr bwMode="auto">
          <a:xfrm>
            <a:off x="5033941" y="2483196"/>
            <a:ext cx="3166729" cy="1819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999342"/>
      </p:ext>
    </p:extLst>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61466"/>
            <a:ext cx="8229600" cy="1143000"/>
          </a:xfrm>
        </p:spPr>
        <p:txBody>
          <a:bodyPr/>
          <a:lstStyle/>
          <a:p>
            <a:r>
              <a:rPr lang="en-US" dirty="0" smtClean="0">
                <a:latin typeface="Baskerville Old Face" panose="02020602080505020303" pitchFamily="18" charset="0"/>
              </a:rPr>
              <a:t>Recommendations</a:t>
            </a:r>
            <a:endParaRPr lang="en-US" dirty="0">
              <a:latin typeface="Baskerville Old Face" panose="02020602080505020303" pitchFamily="18" charset="0"/>
            </a:endParaRPr>
          </a:p>
        </p:txBody>
      </p:sp>
      <p:sp>
        <p:nvSpPr>
          <p:cNvPr id="3" name="Content Placeholder 2"/>
          <p:cNvSpPr>
            <a:spLocks noGrp="1"/>
          </p:cNvSpPr>
          <p:nvPr>
            <p:ph idx="1"/>
          </p:nvPr>
        </p:nvSpPr>
        <p:spPr>
          <a:xfrm>
            <a:off x="457200" y="2404466"/>
            <a:ext cx="8229600" cy="3328642"/>
          </a:xfrm>
        </p:spPr>
        <p:txBody>
          <a:bodyPr>
            <a:normAutofit/>
          </a:bodyPr>
          <a:lstStyle/>
          <a:p>
            <a:endParaRPr lang="en-US" dirty="0" smtClean="0">
              <a:latin typeface="Baskerville Old Face" panose="02020602080505020303" pitchFamily="18" charset="0"/>
            </a:endParaRPr>
          </a:p>
          <a:p>
            <a:r>
              <a:rPr lang="en-US" dirty="0" smtClean="0">
                <a:latin typeface="Baskerville Old Face" panose="02020602080505020303" pitchFamily="18" charset="0"/>
              </a:rPr>
              <a:t>Strengthen partnerships with researchers, vendors, and procurement department</a:t>
            </a:r>
            <a:endParaRPr lang="en-US" dirty="0">
              <a:latin typeface="Baskerville Old Face" panose="02020602080505020303" pitchFamily="18" charset="0"/>
            </a:endParaRPr>
          </a:p>
        </p:txBody>
      </p:sp>
      <p:sp>
        <p:nvSpPr>
          <p:cNvPr id="6" name="TextBox 5"/>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a:stretch>
            <a:fillRect/>
          </a:stretch>
        </p:blipFill>
        <p:spPr>
          <a:xfrm>
            <a:off x="2045179" y="3547466"/>
            <a:ext cx="4795736" cy="2705287"/>
          </a:xfrm>
          <a:prstGeom prst="rect">
            <a:avLst/>
          </a:prstGeom>
          <a:effectLst>
            <a:softEdge rad="127000"/>
          </a:effectLst>
        </p:spPr>
      </p:pic>
    </p:spTree>
    <p:extLst>
      <p:ext uri="{BB962C8B-B14F-4D97-AF65-F5344CB8AC3E}">
        <p14:creationId xmlns:p14="http://schemas.microsoft.com/office/powerpoint/2010/main" val="4177785719"/>
      </p:ext>
    </p:extLst>
  </p:cSld>
  <p:clrMapOvr>
    <a:masterClrMapping/>
  </p:clrMapOvr>
  <p:transition spd="slow">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10211"/>
            <a:ext cx="8229600" cy="1143000"/>
          </a:xfrm>
        </p:spPr>
        <p:txBody>
          <a:bodyPr/>
          <a:lstStyle/>
          <a:p>
            <a:r>
              <a:rPr lang="en-US" dirty="0" smtClean="0">
                <a:latin typeface="Baskerville Old Face" panose="02020602080505020303" pitchFamily="18" charset="0"/>
              </a:rPr>
              <a:t>Threat vs. Opportunity</a:t>
            </a:r>
            <a:endParaRPr lang="en-US" dirty="0">
              <a:latin typeface="Baskerville Old Face" panose="02020602080505020303" pitchFamily="18" charset="0"/>
            </a:endParaRPr>
          </a:p>
        </p:txBody>
      </p:sp>
      <p:sp>
        <p:nvSpPr>
          <p:cNvPr id="3" name="Content Placeholder 2"/>
          <p:cNvSpPr>
            <a:spLocks noGrp="1"/>
          </p:cNvSpPr>
          <p:nvPr>
            <p:ph idx="1"/>
          </p:nvPr>
        </p:nvSpPr>
        <p:spPr>
          <a:xfrm>
            <a:off x="457200" y="2457492"/>
            <a:ext cx="8229599" cy="3724220"/>
          </a:xfrm>
        </p:spPr>
        <p:txBody>
          <a:bodyPr>
            <a:normAutofit/>
          </a:bodyPr>
          <a:lstStyle/>
          <a:p>
            <a:endParaRPr lang="en-US" dirty="0" smtClean="0">
              <a:latin typeface="Baskerville Old Face" panose="02020602080505020303" pitchFamily="18" charset="0"/>
            </a:endParaRPr>
          </a:p>
          <a:p>
            <a:r>
              <a:rPr lang="en-US" dirty="0" smtClean="0">
                <a:latin typeface="Baskerville Old Face" panose="02020602080505020303" pitchFamily="18" charset="0"/>
              </a:rPr>
              <a:t>If misunderstood and misconfigured, IoT poses risk to our data, privacy, and safety</a:t>
            </a:r>
            <a:endParaRPr lang="en-US" dirty="0">
              <a:latin typeface="Baskerville Old Face" panose="02020602080505020303" pitchFamily="18" charset="0"/>
            </a:endParaRPr>
          </a:p>
          <a:p>
            <a:endParaRPr lang="en-US" dirty="0">
              <a:latin typeface="Baskerville Old Face" panose="02020602080505020303" pitchFamily="18" charset="0"/>
            </a:endParaRPr>
          </a:p>
          <a:p>
            <a:r>
              <a:rPr lang="en-US" dirty="0" smtClean="0">
                <a:latin typeface="Baskerville Old Face" panose="02020602080505020303" pitchFamily="18" charset="0"/>
              </a:rPr>
              <a:t>If understood and secured, IoT will enhance communications, lifestyle, and delivery of services</a:t>
            </a:r>
          </a:p>
        </p:txBody>
      </p:sp>
      <p:sp>
        <p:nvSpPr>
          <p:cNvPr id="7" name="TextBox 6"/>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58097440"/>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10211"/>
            <a:ext cx="8229600" cy="1143000"/>
          </a:xfrm>
        </p:spPr>
        <p:txBody>
          <a:bodyPr/>
          <a:lstStyle/>
          <a:p>
            <a:r>
              <a:rPr lang="en-US" dirty="0" smtClean="0">
                <a:latin typeface="Baskerville Old Face" panose="02020602080505020303" pitchFamily="18" charset="0"/>
              </a:rPr>
              <a:t>What is </a:t>
            </a:r>
            <a:r>
              <a:rPr lang="en-US" dirty="0" err="1" smtClean="0">
                <a:latin typeface="Baskerville Old Face" panose="02020602080505020303" pitchFamily="18" charset="0"/>
              </a:rPr>
              <a:t>IoT</a:t>
            </a:r>
            <a:r>
              <a:rPr lang="en-US" dirty="0" smtClean="0">
                <a:latin typeface="Baskerville Old Face" panose="02020602080505020303" pitchFamily="18" charset="0"/>
              </a:rPr>
              <a:t>?</a:t>
            </a:r>
            <a:endParaRPr lang="en-US" dirty="0">
              <a:latin typeface="Baskerville Old Face" panose="02020602080505020303" pitchFamily="18" charset="0"/>
            </a:endParaRPr>
          </a:p>
        </p:txBody>
      </p:sp>
      <p:sp>
        <p:nvSpPr>
          <p:cNvPr id="3" name="Content Placeholder 2"/>
          <p:cNvSpPr>
            <a:spLocks noGrp="1"/>
          </p:cNvSpPr>
          <p:nvPr>
            <p:ph idx="1"/>
          </p:nvPr>
        </p:nvSpPr>
        <p:spPr>
          <a:xfrm>
            <a:off x="457200" y="3345246"/>
            <a:ext cx="8229600" cy="3666742"/>
          </a:xfrm>
        </p:spPr>
        <p:txBody>
          <a:bodyPr/>
          <a:lstStyle/>
          <a:p>
            <a:pPr>
              <a:lnSpc>
                <a:spcPct val="150000"/>
              </a:lnSpc>
            </a:pPr>
            <a:r>
              <a:rPr lang="en-US" dirty="0">
                <a:latin typeface="Baskerville Old Face" panose="02020602080505020303" pitchFamily="18" charset="0"/>
              </a:rPr>
              <a:t>The </a:t>
            </a:r>
            <a:r>
              <a:rPr lang="en-US" b="1" dirty="0">
                <a:latin typeface="Baskerville Old Face" panose="02020602080505020303" pitchFamily="18" charset="0"/>
              </a:rPr>
              <a:t>Internet of Things</a:t>
            </a:r>
            <a:r>
              <a:rPr lang="en-US" dirty="0">
                <a:latin typeface="Baskerville Old Face" panose="02020602080505020303" pitchFamily="18" charset="0"/>
              </a:rPr>
              <a:t> (</a:t>
            </a:r>
            <a:r>
              <a:rPr lang="en-US" b="1" dirty="0" err="1">
                <a:latin typeface="Baskerville Old Face" panose="02020602080505020303" pitchFamily="18" charset="0"/>
              </a:rPr>
              <a:t>IoT</a:t>
            </a:r>
            <a:r>
              <a:rPr lang="en-US" dirty="0">
                <a:latin typeface="Baskerville Old Face" panose="02020602080505020303" pitchFamily="18" charset="0"/>
              </a:rPr>
              <a:t>) is the network of physical objects—devices, vehicles, buildings and other items embedded with electronics, software, sensors, and network connectivity—that enables these objects to collect and exchange data.</a:t>
            </a:r>
          </a:p>
        </p:txBody>
      </p:sp>
      <p:sp>
        <p:nvSpPr>
          <p:cNvPr id="7" name="TextBox 6"/>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94772464"/>
      </p:ext>
    </p:extLst>
  </p:cSld>
  <p:clrMapOvr>
    <a:masterClrMapping/>
  </p:clrMapOvr>
  <p:transition spd="slow">
    <p:wip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5294" y="3883727"/>
            <a:ext cx="8229600" cy="1143000"/>
          </a:xfrm>
        </p:spPr>
        <p:txBody>
          <a:bodyPr>
            <a:normAutofit fontScale="90000"/>
          </a:bodyPr>
          <a:lstStyle/>
          <a:p>
            <a:r>
              <a:rPr lang="en-US" dirty="0" smtClean="0">
                <a:latin typeface="Baskerville Old Face" panose="02020602080505020303" pitchFamily="18" charset="0"/>
              </a:rPr>
              <a:t>Thank you!</a:t>
            </a:r>
            <a:br>
              <a:rPr lang="en-US" dirty="0" smtClean="0">
                <a:latin typeface="Baskerville Old Face" panose="02020602080505020303" pitchFamily="18" charset="0"/>
              </a:rPr>
            </a:br>
            <a:r>
              <a:rPr lang="en-US" dirty="0" smtClean="0">
                <a:latin typeface="Baskerville Old Face" panose="02020602080505020303" pitchFamily="18" charset="0"/>
              </a:rPr>
              <a:t/>
            </a:r>
            <a:br>
              <a:rPr lang="en-US" dirty="0" smtClean="0">
                <a:latin typeface="Baskerville Old Face" panose="02020602080505020303" pitchFamily="18" charset="0"/>
              </a:rPr>
            </a:br>
            <a:r>
              <a:rPr lang="en-US" dirty="0">
                <a:latin typeface="Baskerville Old Face" panose="02020602080505020303" pitchFamily="18" charset="0"/>
              </a:rPr>
              <a:t/>
            </a:r>
            <a:br>
              <a:rPr lang="en-US" dirty="0">
                <a:latin typeface="Baskerville Old Face" panose="02020602080505020303" pitchFamily="18" charset="0"/>
              </a:rPr>
            </a:br>
            <a:r>
              <a:rPr lang="en-US" dirty="0" smtClean="0">
                <a:latin typeface="Baskerville Old Face" panose="02020602080505020303" pitchFamily="18" charset="0"/>
              </a:rPr>
              <a:t>Oh, and if you know what this does, could you let me know after the presentation?</a:t>
            </a:r>
            <a:endParaRPr lang="en-US" dirty="0">
              <a:latin typeface="Baskerville Old Face" panose="02020602080505020303" pitchFamily="18" charset="0"/>
            </a:endParaRPr>
          </a:p>
        </p:txBody>
      </p:sp>
      <p:sp>
        <p:nvSpPr>
          <p:cNvPr id="6" name="TextBox 5"/>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95270597"/>
      </p:ext>
    </p:extLst>
  </p:cSld>
  <p:clrMapOvr>
    <a:masterClrMapping/>
  </p:clrMapOvr>
  <p:transition spd="slow">
    <p:wip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8"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5039" y="0"/>
            <a:ext cx="10289513" cy="6858000"/>
          </a:xfrm>
          <a:prstGeom prst="rect">
            <a:avLst/>
          </a:prstGeom>
        </p:spPr>
      </p:pic>
    </p:spTree>
    <p:extLst>
      <p:ext uri="{BB962C8B-B14F-4D97-AF65-F5344CB8AC3E}">
        <p14:creationId xmlns:p14="http://schemas.microsoft.com/office/powerpoint/2010/main" val="2712287701"/>
      </p:ext>
    </p:extLst>
  </p:cSld>
  <p:clrMapOvr>
    <a:masterClrMapping/>
  </p:clrMapOvr>
  <p:transition spd="slow">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8569" y="1144590"/>
            <a:ext cx="8229600" cy="1143000"/>
          </a:xfrm>
        </p:spPr>
        <p:txBody>
          <a:bodyPr>
            <a:normAutofit/>
          </a:bodyPr>
          <a:lstStyle/>
          <a:p>
            <a:r>
              <a:rPr lang="en-US" dirty="0" smtClean="0">
                <a:latin typeface="Baskerville Old Face" panose="02020602080505020303" pitchFamily="18" charset="0"/>
              </a:rPr>
              <a:t>Questions and Discussion</a:t>
            </a:r>
            <a:endParaRPr lang="en-US" dirty="0">
              <a:latin typeface="Baskerville Old Face" panose="02020602080505020303" pitchFamily="18" charset="0"/>
            </a:endParaRPr>
          </a:p>
        </p:txBody>
      </p:sp>
      <p:sp>
        <p:nvSpPr>
          <p:cNvPr id="6" name="TextBox 5"/>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8234" y="2510443"/>
            <a:ext cx="5270269" cy="3952702"/>
          </a:xfrm>
          <a:prstGeom prst="rect">
            <a:avLst/>
          </a:prstGeom>
        </p:spPr>
      </p:pic>
    </p:spTree>
    <p:extLst>
      <p:ext uri="{BB962C8B-B14F-4D97-AF65-F5344CB8AC3E}">
        <p14:creationId xmlns:p14="http://schemas.microsoft.com/office/powerpoint/2010/main" val="1588395491"/>
      </p:ext>
    </p:extLst>
  </p:cSld>
  <p:clrMapOvr>
    <a:masterClrMapping/>
  </p:clrMapOvr>
  <p:transition spd="slow">
    <p:wip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75506"/>
            <a:ext cx="8229600" cy="817563"/>
          </a:xfrm>
        </p:spPr>
        <p:txBody>
          <a:bodyPr/>
          <a:lstStyle/>
          <a:p>
            <a:r>
              <a:rPr lang="en-US" dirty="0" smtClean="0">
                <a:latin typeface="Baskerville Old Face" panose="02020602080505020303" pitchFamily="18" charset="0"/>
              </a:rPr>
              <a:t>References</a:t>
            </a:r>
            <a:endParaRPr lang="en-US" dirty="0">
              <a:latin typeface="Baskerville Old Face" panose="02020602080505020303" pitchFamily="18" charset="0"/>
            </a:endParaRPr>
          </a:p>
        </p:txBody>
      </p:sp>
      <p:sp>
        <p:nvSpPr>
          <p:cNvPr id="7" name="Content Placeholder 6"/>
          <p:cNvSpPr>
            <a:spLocks noGrp="1"/>
          </p:cNvSpPr>
          <p:nvPr>
            <p:ph idx="1"/>
          </p:nvPr>
        </p:nvSpPr>
        <p:spPr>
          <a:xfrm>
            <a:off x="457200" y="2332037"/>
            <a:ext cx="8229600" cy="4525963"/>
          </a:xfrm>
        </p:spPr>
        <p:txBody>
          <a:bodyPr>
            <a:normAutofit fontScale="77500" lnSpcReduction="20000"/>
          </a:bodyPr>
          <a:lstStyle/>
          <a:p>
            <a:r>
              <a:rPr lang="en-US" sz="1600" u="sng" dirty="0">
                <a:latin typeface="Baskerville Old Face" panose="02020602080505020303" pitchFamily="18" charset="0"/>
                <a:hlinkClick r:id="rId3"/>
              </a:rPr>
              <a:t>http://www.utsystem.edu/offices/board-regents/uts165-standards</a:t>
            </a:r>
            <a:endParaRPr lang="en-US" sz="1600" dirty="0">
              <a:latin typeface="Baskerville Old Face" panose="02020602080505020303" pitchFamily="18" charset="0"/>
            </a:endParaRPr>
          </a:p>
          <a:p>
            <a:r>
              <a:rPr lang="en-US" sz="1600" u="sng" dirty="0">
                <a:latin typeface="Baskerville Old Face" panose="02020602080505020303" pitchFamily="18" charset="0"/>
                <a:hlinkClick r:id="rId4"/>
              </a:rPr>
              <a:t>https://securityintelligence.com/the-importance-of-ipv6-and-the-internet-of-things</a:t>
            </a:r>
            <a:r>
              <a:rPr lang="en-US" sz="1600" u="sng" dirty="0" smtClean="0">
                <a:latin typeface="Baskerville Old Face" panose="02020602080505020303" pitchFamily="18" charset="0"/>
                <a:hlinkClick r:id="rId4"/>
              </a:rPr>
              <a:t>/</a:t>
            </a:r>
            <a:endParaRPr lang="en-US" sz="1600" u="sng" dirty="0" smtClean="0">
              <a:latin typeface="Baskerville Old Face" panose="02020602080505020303" pitchFamily="18" charset="0"/>
            </a:endParaRPr>
          </a:p>
          <a:p>
            <a:r>
              <a:rPr lang="en-US" sz="1600" u="sng" dirty="0" smtClean="0">
                <a:latin typeface="Baskerville Old Face" panose="02020602080505020303" pitchFamily="18" charset="0"/>
                <a:hlinkClick r:id="rId5"/>
              </a:rPr>
              <a:t>http</a:t>
            </a:r>
            <a:r>
              <a:rPr lang="en-US" sz="1600" u="sng" dirty="0">
                <a:latin typeface="Baskerville Old Face" panose="02020602080505020303" pitchFamily="18" charset="0"/>
                <a:hlinkClick r:id="rId5"/>
              </a:rPr>
              <a:t>://</a:t>
            </a:r>
            <a:r>
              <a:rPr lang="en-US" sz="1600" u="sng" dirty="0" smtClean="0">
                <a:latin typeface="Baskerville Old Face" panose="02020602080505020303" pitchFamily="18" charset="0"/>
                <a:hlinkClick r:id="rId5"/>
              </a:rPr>
              <a:t>www.isaca.org/Knowledge-Center/Research/ResearchDeliverables/Pages/internet-of-things-risk-and-value-considerations.aspx</a:t>
            </a:r>
            <a:endParaRPr lang="en-US" sz="1600" u="sng" dirty="0" smtClean="0">
              <a:latin typeface="Baskerville Old Face" panose="02020602080505020303" pitchFamily="18" charset="0"/>
            </a:endParaRPr>
          </a:p>
          <a:p>
            <a:r>
              <a:rPr lang="en-US" sz="1600" u="sng" dirty="0">
                <a:latin typeface="Baskerville Old Face" panose="02020602080505020303" pitchFamily="18" charset="0"/>
                <a:hlinkClick r:id="rId6"/>
              </a:rPr>
              <a:t>https://</a:t>
            </a:r>
            <a:r>
              <a:rPr lang="en-US" sz="1600" u="sng" dirty="0" smtClean="0">
                <a:latin typeface="Baskerville Old Face" panose="02020602080505020303" pitchFamily="18" charset="0"/>
                <a:hlinkClick r:id="rId6"/>
              </a:rPr>
              <a:t>www.owasp.org/images/7/71/Internet_of_Things_Top_Ten_2014-OWASP.pdf</a:t>
            </a:r>
            <a:endParaRPr lang="en-US" sz="1600" dirty="0" smtClean="0">
              <a:latin typeface="Baskerville Old Face" panose="02020602080505020303" pitchFamily="18" charset="0"/>
            </a:endParaRPr>
          </a:p>
          <a:p>
            <a:r>
              <a:rPr lang="en-US" sz="1600" u="sng" dirty="0">
                <a:latin typeface="Baskerville Old Face" panose="02020602080505020303" pitchFamily="18" charset="0"/>
                <a:hlinkClick r:id="rId7"/>
              </a:rPr>
              <a:t>https://</a:t>
            </a:r>
            <a:r>
              <a:rPr lang="en-US" sz="1600" u="sng" dirty="0" smtClean="0">
                <a:latin typeface="Baskerville Old Face" panose="02020602080505020303" pitchFamily="18" charset="0"/>
                <a:hlinkClick r:id="rId7"/>
              </a:rPr>
              <a:t>www.owasp.org/images/3/36/IoTTestingMethodology.pdf</a:t>
            </a:r>
            <a:endParaRPr lang="en-US" sz="1600" u="sng" dirty="0" smtClean="0">
              <a:latin typeface="Baskerville Old Face" panose="02020602080505020303" pitchFamily="18" charset="0"/>
            </a:endParaRPr>
          </a:p>
          <a:p>
            <a:pPr lvl="0"/>
            <a:r>
              <a:rPr lang="en-US" sz="1600" u="sng" dirty="0">
                <a:latin typeface="Baskerville Old Face" panose="02020602080505020303" pitchFamily="18" charset="0"/>
                <a:hlinkClick r:id="rId8"/>
              </a:rPr>
              <a:t>http://blog.sec-consult.com/2015/11/house-of-keys-industry-wide-https.html</a:t>
            </a:r>
            <a:r>
              <a:rPr lang="en-US" sz="1600" dirty="0">
                <a:latin typeface="Baskerville Old Face" panose="02020602080505020303" pitchFamily="18" charset="0"/>
              </a:rPr>
              <a:t> </a:t>
            </a:r>
          </a:p>
          <a:p>
            <a:r>
              <a:rPr lang="en-US" sz="1600" u="sng" dirty="0">
                <a:latin typeface="Baskerville Old Face" panose="02020602080505020303" pitchFamily="18" charset="0"/>
                <a:hlinkClick r:id="rId9"/>
              </a:rPr>
              <a:t>http://blog.trendmicro.com/trendlabs-security-intelligence/high-profile-mobile-apps-at-risk-due-to-three-year-old-vulnerability</a:t>
            </a:r>
            <a:r>
              <a:rPr lang="en-US" sz="1600" u="sng" dirty="0" smtClean="0">
                <a:latin typeface="Baskerville Old Face" panose="02020602080505020303" pitchFamily="18" charset="0"/>
                <a:hlinkClick r:id="rId9"/>
              </a:rPr>
              <a:t>/#</a:t>
            </a:r>
            <a:endParaRPr lang="en-US" sz="1600" u="sng" dirty="0" smtClean="0">
              <a:latin typeface="Baskerville Old Face" panose="02020602080505020303" pitchFamily="18" charset="0"/>
            </a:endParaRPr>
          </a:p>
          <a:p>
            <a:r>
              <a:rPr lang="en-US" sz="1600" u="sng" dirty="0">
                <a:latin typeface="Baskerville Old Face" panose="02020602080505020303" pitchFamily="18" charset="0"/>
                <a:hlinkClick r:id="rId10"/>
              </a:rPr>
              <a:t>http://www.rs-online.com/designspark/electronics/knowledge-item/eleven-internet-of-things-iot-protocols-you-need-to-know-about</a:t>
            </a:r>
            <a:endParaRPr lang="en-US" sz="1600" u="sng" dirty="0" smtClean="0">
              <a:latin typeface="Baskerville Old Face" panose="02020602080505020303" pitchFamily="18" charset="0"/>
            </a:endParaRPr>
          </a:p>
          <a:p>
            <a:r>
              <a:rPr lang="en-US" sz="1600" dirty="0" smtClean="0">
                <a:latin typeface="Baskerville Old Face" panose="02020602080505020303" pitchFamily="18" charset="0"/>
                <a:hlinkClick r:id="rId11"/>
              </a:rPr>
              <a:t>https://thenewstack.io/tutorial-prototyping-a-sensor-node-and-iot-gateway-with-arduino-and-raspberry-pi-part-1</a:t>
            </a:r>
            <a:endParaRPr lang="en-US" sz="1600" dirty="0" smtClean="0">
              <a:latin typeface="Baskerville Old Face" panose="02020602080505020303" pitchFamily="18" charset="0"/>
            </a:endParaRPr>
          </a:p>
          <a:p>
            <a:r>
              <a:rPr lang="en-US" sz="1600" u="sng" dirty="0" smtClean="0">
                <a:latin typeface="Baskerville Old Face" panose="02020602080505020303" pitchFamily="18" charset="0"/>
                <a:hlinkClick r:id="rId12"/>
              </a:rPr>
              <a:t>http</a:t>
            </a:r>
            <a:r>
              <a:rPr lang="en-US" sz="1600" u="sng" dirty="0">
                <a:latin typeface="Baskerville Old Face" panose="02020602080505020303" pitchFamily="18" charset="0"/>
                <a:hlinkClick r:id="rId12"/>
              </a:rPr>
              <a:t>://www.business.att.com/content/article/IoT-worldwide_regional_2014-2020-forecast.pdf</a:t>
            </a:r>
            <a:endParaRPr lang="en-US" sz="1600" u="sng" dirty="0" smtClean="0">
              <a:latin typeface="Baskerville Old Face" panose="02020602080505020303" pitchFamily="18" charset="0"/>
            </a:endParaRPr>
          </a:p>
          <a:p>
            <a:r>
              <a:rPr lang="en-US" sz="1600" dirty="0">
                <a:latin typeface="Baskerville Old Face" panose="02020602080505020303" pitchFamily="18" charset="0"/>
                <a:hlinkClick r:id="rId13"/>
              </a:rPr>
              <a:t>http://</a:t>
            </a:r>
            <a:r>
              <a:rPr lang="en-US" sz="1600" dirty="0" smtClean="0">
                <a:latin typeface="Baskerville Old Face" panose="02020602080505020303" pitchFamily="18" charset="0"/>
                <a:hlinkClick r:id="rId13"/>
              </a:rPr>
              <a:t>blog.talosintel.com/2016/02/trane-iot.html</a:t>
            </a:r>
            <a:endParaRPr lang="en-US" sz="1600" dirty="0" smtClean="0">
              <a:latin typeface="Baskerville Old Face" panose="02020602080505020303" pitchFamily="18" charset="0"/>
            </a:endParaRPr>
          </a:p>
          <a:p>
            <a:r>
              <a:rPr lang="en-US" sz="1600" dirty="0">
                <a:latin typeface="Baskerville Old Face" panose="02020602080505020303" pitchFamily="18" charset="0"/>
                <a:hlinkClick r:id="rId14"/>
              </a:rPr>
              <a:t>http://krebsonsecurity.com/2016/02/iot-reality-smart-devices-dumb-defaults/</a:t>
            </a:r>
            <a:endParaRPr lang="en-US" sz="1600" dirty="0" smtClean="0">
              <a:latin typeface="Baskerville Old Face" panose="02020602080505020303" pitchFamily="18" charset="0"/>
            </a:endParaRPr>
          </a:p>
          <a:p>
            <a:r>
              <a:rPr lang="en-US" sz="1600" dirty="0">
                <a:latin typeface="Baskerville Old Face" panose="02020602080505020303" pitchFamily="18" charset="0"/>
                <a:hlinkClick r:id="rId15"/>
              </a:rPr>
              <a:t>http://www.gsma.com/connectedliving/gsma-iot-security-guidelines-complete-document-set/</a:t>
            </a:r>
            <a:endParaRPr lang="en-US" sz="1600" dirty="0" smtClean="0">
              <a:latin typeface="Baskerville Old Face" panose="02020602080505020303" pitchFamily="18" charset="0"/>
            </a:endParaRPr>
          </a:p>
          <a:p>
            <a:endParaRPr lang="en-US" sz="1600" dirty="0"/>
          </a:p>
          <a:p>
            <a:endParaRPr lang="en-US" sz="1600" dirty="0"/>
          </a:p>
          <a:p>
            <a:endParaRPr lang="en-US" sz="1600" dirty="0"/>
          </a:p>
          <a:p>
            <a:endParaRPr lang="en-US" dirty="0"/>
          </a:p>
        </p:txBody>
      </p:sp>
      <p:sp>
        <p:nvSpPr>
          <p:cNvPr id="8" name="TextBox 7"/>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9"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25874553"/>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10211"/>
            <a:ext cx="8229600" cy="1143000"/>
          </a:xfrm>
        </p:spPr>
        <p:txBody>
          <a:bodyPr/>
          <a:lstStyle/>
          <a:p>
            <a:r>
              <a:rPr lang="en-US" dirty="0" smtClean="0">
                <a:latin typeface="Baskerville Old Face" panose="02020602080505020303" pitchFamily="18" charset="0"/>
              </a:rPr>
              <a:t>Various Names, One Concept</a:t>
            </a:r>
            <a:endParaRPr lang="en-US" dirty="0">
              <a:latin typeface="Baskerville Old Face" panose="02020602080505020303" pitchFamily="18" charset="0"/>
            </a:endParaRPr>
          </a:p>
        </p:txBody>
      </p:sp>
      <p:sp>
        <p:nvSpPr>
          <p:cNvPr id="3" name="Content Placeholder 2"/>
          <p:cNvSpPr>
            <a:spLocks noGrp="1"/>
          </p:cNvSpPr>
          <p:nvPr>
            <p:ph idx="1"/>
          </p:nvPr>
        </p:nvSpPr>
        <p:spPr>
          <a:xfrm>
            <a:off x="457200" y="2459421"/>
            <a:ext cx="8229600" cy="3666742"/>
          </a:xfrm>
        </p:spPr>
        <p:txBody>
          <a:bodyPr/>
          <a:lstStyle/>
          <a:p>
            <a:pPr>
              <a:lnSpc>
                <a:spcPct val="150000"/>
              </a:lnSpc>
            </a:pPr>
            <a:r>
              <a:rPr lang="en-US" dirty="0" smtClean="0">
                <a:latin typeface="Baskerville Old Face" panose="02020602080505020303" pitchFamily="18" charset="0"/>
              </a:rPr>
              <a:t>M2M (Machine to Machine) </a:t>
            </a:r>
          </a:p>
          <a:p>
            <a:pPr>
              <a:lnSpc>
                <a:spcPct val="150000"/>
              </a:lnSpc>
            </a:pPr>
            <a:r>
              <a:rPr lang="en-US" dirty="0" smtClean="0">
                <a:latin typeface="Baskerville Old Face" panose="02020602080505020303" pitchFamily="18" charset="0"/>
              </a:rPr>
              <a:t>“Internet of Everything” (Cisco Systems)</a:t>
            </a:r>
          </a:p>
          <a:p>
            <a:pPr>
              <a:lnSpc>
                <a:spcPct val="150000"/>
              </a:lnSpc>
            </a:pPr>
            <a:r>
              <a:rPr lang="en-US" dirty="0" smtClean="0">
                <a:latin typeface="Baskerville Old Face" panose="02020602080505020303" pitchFamily="18" charset="0"/>
              </a:rPr>
              <a:t>“World Size Web” (</a:t>
            </a:r>
            <a:r>
              <a:rPr lang="en-US" dirty="0">
                <a:latin typeface="Baskerville Old Face" panose="02020602080505020303" pitchFamily="18" charset="0"/>
              </a:rPr>
              <a:t>Bruce </a:t>
            </a:r>
            <a:r>
              <a:rPr lang="en-US" dirty="0" err="1">
                <a:latin typeface="Baskerville Old Face" panose="02020602080505020303" pitchFamily="18" charset="0"/>
              </a:rPr>
              <a:t>Schneier</a:t>
            </a:r>
            <a:r>
              <a:rPr lang="en-US" dirty="0">
                <a:latin typeface="Baskerville Old Face" panose="02020602080505020303" pitchFamily="18" charset="0"/>
              </a:rPr>
              <a:t>)</a:t>
            </a:r>
            <a:endParaRPr lang="en-US" dirty="0" smtClean="0">
              <a:latin typeface="Baskerville Old Face" panose="02020602080505020303" pitchFamily="18" charset="0"/>
            </a:endParaRPr>
          </a:p>
          <a:p>
            <a:pPr>
              <a:lnSpc>
                <a:spcPct val="150000"/>
              </a:lnSpc>
            </a:pPr>
            <a:r>
              <a:rPr lang="en-US" dirty="0" smtClean="0">
                <a:latin typeface="Baskerville Old Face" panose="02020602080505020303" pitchFamily="18" charset="0"/>
              </a:rPr>
              <a:t>“Skynet” (Terminator movie)</a:t>
            </a:r>
            <a:endParaRPr lang="en-US" dirty="0">
              <a:latin typeface="Baskerville Old Face" panose="02020602080505020303" pitchFamily="18" charset="0"/>
            </a:endParaRPr>
          </a:p>
        </p:txBody>
      </p:sp>
      <p:sp>
        <p:nvSpPr>
          <p:cNvPr id="7" name="TextBox 6"/>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53865158"/>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8"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1026" name="Picture 2" descr="http://www.hangthebankers.com/wp-content/uploads/2013/06/Skynet-terminator.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776" y="1639284"/>
            <a:ext cx="8467424" cy="43842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3479975"/>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35129"/>
            <a:ext cx="8229600" cy="1143000"/>
          </a:xfrm>
        </p:spPr>
        <p:txBody>
          <a:bodyPr/>
          <a:lstStyle/>
          <a:p>
            <a:r>
              <a:rPr lang="en-US" dirty="0" smtClean="0">
                <a:latin typeface="Baskerville Old Face" panose="02020602080505020303" pitchFamily="18" charset="0"/>
              </a:rPr>
              <a:t>Where is IoT?</a:t>
            </a:r>
            <a:endParaRPr lang="en-US" dirty="0">
              <a:latin typeface="Baskerville Old Face" panose="02020602080505020303" pitchFamily="18" charset="0"/>
            </a:endParaRPr>
          </a:p>
        </p:txBody>
      </p:sp>
      <p:sp>
        <p:nvSpPr>
          <p:cNvPr id="6" name="TextBox 5"/>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
        <p:nvSpPr>
          <p:cNvPr id="8" name="Title 1"/>
          <p:cNvSpPr txBox="1">
            <a:spLocks/>
          </p:cNvSpPr>
          <p:nvPr/>
        </p:nvSpPr>
        <p:spPr>
          <a:xfrm>
            <a:off x="457200" y="3425403"/>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Baskerville Old Face" panose="02020602080505020303" pitchFamily="18" charset="0"/>
              </a:rPr>
              <a:t>It’s everywhere!</a:t>
            </a:r>
            <a:endParaRPr lang="en-US" dirty="0">
              <a:latin typeface="Baskerville Old Face" panose="02020602080505020303" pitchFamily="18" charset="0"/>
            </a:endParaRPr>
          </a:p>
        </p:txBody>
      </p:sp>
    </p:spTree>
    <p:extLst>
      <p:ext uri="{BB962C8B-B14F-4D97-AF65-F5344CB8AC3E}">
        <p14:creationId xmlns:p14="http://schemas.microsoft.com/office/powerpoint/2010/main" val="4153710811"/>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476771" y="1309365"/>
            <a:ext cx="2172833" cy="369332"/>
          </a:xfrm>
          <a:prstGeom prst="rect">
            <a:avLst/>
          </a:prstGeom>
          <a:noFill/>
        </p:spPr>
        <p:txBody>
          <a:bodyPr wrap="square" rtlCol="0">
            <a:spAutoFit/>
          </a:bodyPr>
          <a:lstStyle/>
          <a:p>
            <a:r>
              <a:rPr lang="en-US" dirty="0" smtClean="0">
                <a:latin typeface="Baskerville Old Face" panose="02020602080505020303" pitchFamily="18" charset="0"/>
              </a:rPr>
              <a:t>Smart Appliances</a:t>
            </a:r>
            <a:endParaRPr lang="en-US" dirty="0">
              <a:latin typeface="Baskerville Old Face" panose="02020602080505020303" pitchFamily="18" charset="0"/>
            </a:endParaRPr>
          </a:p>
        </p:txBody>
      </p:sp>
      <p:sp>
        <p:nvSpPr>
          <p:cNvPr id="7" name="TextBox 6"/>
          <p:cNvSpPr txBox="1"/>
          <p:nvPr/>
        </p:nvSpPr>
        <p:spPr>
          <a:xfrm>
            <a:off x="1795746" y="6250514"/>
            <a:ext cx="1416242" cy="369332"/>
          </a:xfrm>
          <a:prstGeom prst="rect">
            <a:avLst/>
          </a:prstGeom>
          <a:noFill/>
        </p:spPr>
        <p:txBody>
          <a:bodyPr wrap="square" rtlCol="0">
            <a:spAutoFit/>
          </a:bodyPr>
          <a:lstStyle/>
          <a:p>
            <a:r>
              <a:rPr lang="en-US" dirty="0" smtClean="0">
                <a:latin typeface="Baskerville Old Face" panose="02020602080505020303" pitchFamily="18" charset="0"/>
              </a:rPr>
              <a:t>Healthcare</a:t>
            </a:r>
            <a:endParaRPr lang="en-US" dirty="0">
              <a:latin typeface="Baskerville Old Face" panose="02020602080505020303" pitchFamily="18" charset="0"/>
            </a:endParaRPr>
          </a:p>
        </p:txBody>
      </p:sp>
      <p:sp>
        <p:nvSpPr>
          <p:cNvPr id="11" name="TextBox 10"/>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12"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3076" name="Picture 4" descr="http://www.cccblog.org/wp-content/uploads/2011/11/offbeat_fridge2_600.jpe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1110" y="1638927"/>
            <a:ext cx="3629971" cy="435596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91228" y="3829537"/>
            <a:ext cx="4396601" cy="2416607"/>
          </a:xfrm>
          <a:prstGeom prst="rect">
            <a:avLst/>
          </a:prstGeom>
        </p:spPr>
      </p:pic>
      <p:pic>
        <p:nvPicPr>
          <p:cNvPr id="10" name="Picture 2" descr="http://media.gadgetsin.com/2014/05/wellograph_smart_watch_with_fitness_tracker_3.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6147" y="1223890"/>
            <a:ext cx="4335440" cy="2384492"/>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336147" y="3703263"/>
            <a:ext cx="1227681" cy="646331"/>
          </a:xfrm>
          <a:prstGeom prst="rect">
            <a:avLst/>
          </a:prstGeom>
          <a:noFill/>
        </p:spPr>
        <p:txBody>
          <a:bodyPr wrap="square" rtlCol="0">
            <a:spAutoFit/>
          </a:bodyPr>
          <a:lstStyle/>
          <a:p>
            <a:r>
              <a:rPr lang="en-US" dirty="0" smtClean="0">
                <a:latin typeface="Baskerville Old Face" panose="02020602080505020303" pitchFamily="18" charset="0"/>
              </a:rPr>
              <a:t>Wearable Tech</a:t>
            </a:r>
            <a:endParaRPr lang="en-US" dirty="0">
              <a:latin typeface="Baskerville Old Face" panose="02020602080505020303" pitchFamily="18" charset="0"/>
            </a:endParaRPr>
          </a:p>
        </p:txBody>
      </p:sp>
    </p:spTree>
    <p:extLst>
      <p:ext uri="{BB962C8B-B14F-4D97-AF65-F5344CB8AC3E}">
        <p14:creationId xmlns:p14="http://schemas.microsoft.com/office/powerpoint/2010/main" val="118465146"/>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982710"/>
            <a:ext cx="8229600" cy="4143454"/>
          </a:xfrm>
        </p:spPr>
        <p:txBody>
          <a:bodyPr>
            <a:normAutofit/>
          </a:bodyPr>
          <a:lstStyle/>
          <a:p>
            <a:endParaRPr lang="en-US" sz="2400" dirty="0" smtClean="0"/>
          </a:p>
          <a:p>
            <a:endParaRPr lang="en-US" sz="2400" dirty="0" smtClean="0"/>
          </a:p>
        </p:txBody>
      </p:sp>
      <p:sp>
        <p:nvSpPr>
          <p:cNvPr id="10" name="TextBox 9"/>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11"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55482" cy="6460958"/>
          </a:xfrm>
          <a:prstGeom prst="rect">
            <a:avLst/>
          </a:prstGeom>
        </p:spPr>
      </p:pic>
    </p:spTree>
    <p:extLst>
      <p:ext uri="{BB962C8B-B14F-4D97-AF65-F5344CB8AC3E}">
        <p14:creationId xmlns:p14="http://schemas.microsoft.com/office/powerpoint/2010/main" val="2824525512"/>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35129"/>
            <a:ext cx="8229600" cy="1143000"/>
          </a:xfrm>
        </p:spPr>
        <p:txBody>
          <a:bodyPr/>
          <a:lstStyle/>
          <a:p>
            <a:r>
              <a:rPr lang="en-US" dirty="0" smtClean="0">
                <a:latin typeface="Baskerville Old Face" panose="02020602080505020303" pitchFamily="18" charset="0"/>
              </a:rPr>
              <a:t>Where is IoT?</a:t>
            </a:r>
            <a:endParaRPr lang="en-US" dirty="0">
              <a:latin typeface="Baskerville Old Face" panose="02020602080505020303" pitchFamily="18" charset="0"/>
            </a:endParaRPr>
          </a:p>
        </p:txBody>
      </p:sp>
      <p:sp>
        <p:nvSpPr>
          <p:cNvPr id="6" name="TextBox 5"/>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7"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sp>
        <p:nvSpPr>
          <p:cNvPr id="8" name="Title 1"/>
          <p:cNvSpPr txBox="1">
            <a:spLocks/>
          </p:cNvSpPr>
          <p:nvPr/>
        </p:nvSpPr>
        <p:spPr>
          <a:xfrm>
            <a:off x="457200" y="3425403"/>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Baskerville Old Face" panose="02020602080505020303" pitchFamily="18" charset="0"/>
              </a:rPr>
              <a:t>Everywhere…</a:t>
            </a:r>
            <a:endParaRPr lang="en-US" dirty="0">
              <a:latin typeface="Baskerville Old Face" panose="02020602080505020303" pitchFamily="18" charset="0"/>
            </a:endParaRPr>
          </a:p>
        </p:txBody>
      </p:sp>
    </p:spTree>
    <p:extLst>
      <p:ext uri="{BB962C8B-B14F-4D97-AF65-F5344CB8AC3E}">
        <p14:creationId xmlns:p14="http://schemas.microsoft.com/office/powerpoint/2010/main" val="2676586338"/>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6699565" y="784069"/>
            <a:ext cx="2444436" cy="26161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1100" dirty="0" smtClean="0">
                <a:solidFill>
                  <a:schemeClr val="bg1"/>
                </a:solidFill>
                <a:latin typeface="Arial" panose="020B0604020202020204" pitchFamily="34" charset="0"/>
                <a:cs typeface="Arial" panose="020B0604020202020204" pitchFamily="34" charset="0"/>
              </a:rPr>
              <a:t> Education – Partnership – Solutions  </a:t>
            </a:r>
            <a:endParaRPr lang="en-US" sz="1100" dirty="0">
              <a:solidFill>
                <a:schemeClr val="bg1"/>
              </a:solidFill>
              <a:latin typeface="Arial" panose="020B0604020202020204" pitchFamily="34" charset="0"/>
              <a:cs typeface="Arial" panose="020B0604020202020204" pitchFamily="34" charset="0"/>
            </a:endParaRPr>
          </a:p>
        </p:txBody>
      </p:sp>
      <p:sp>
        <p:nvSpPr>
          <p:cNvPr id="12" name="TextBox 3"/>
          <p:cNvSpPr txBox="1"/>
          <p:nvPr/>
        </p:nvSpPr>
        <p:spPr>
          <a:xfrm>
            <a:off x="5595041" y="245460"/>
            <a:ext cx="3548959" cy="538609"/>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dirty="0" smtClean="0">
                <a:solidFill>
                  <a:schemeClr val="bg1"/>
                </a:solidFill>
                <a:latin typeface="Arial" panose="020B0604020202020204" pitchFamily="34" charset="0"/>
                <a:cs typeface="Arial" panose="020B0604020202020204" pitchFamily="34" charset="0"/>
              </a:rPr>
              <a:t>Information Security</a:t>
            </a:r>
          </a:p>
          <a:p>
            <a:pPr algn="r"/>
            <a:r>
              <a:rPr lang="en-US" sz="1100" dirty="0" smtClean="0">
                <a:solidFill>
                  <a:schemeClr val="bg1"/>
                </a:solidFill>
                <a:latin typeface="Arial" panose="020B0604020202020204" pitchFamily="34" charset="0"/>
                <a:cs typeface="Arial" panose="020B0604020202020204" pitchFamily="34" charset="0"/>
              </a:rPr>
              <a:t>Office of Budget and Finance</a:t>
            </a:r>
            <a:endParaRPr lang="en-US" sz="1100" dirty="0">
              <a:solidFill>
                <a:schemeClr val="bg1"/>
              </a:solidFill>
              <a:latin typeface="Arial" panose="020B0604020202020204" pitchFamily="34" charset="0"/>
              <a:cs typeface="Arial" panose="020B0604020202020204" pitchFamily="34" charset="0"/>
            </a:endParaRPr>
          </a:p>
        </p:txBody>
      </p:sp>
      <p:pic>
        <p:nvPicPr>
          <p:cNvPr id="6146" name="Picture 2" descr="http://extrcdn.extremenetworks.com/wp-content/uploads/2015/11/SmartSchool-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1"/>
            <a:ext cx="914400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8575116"/>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11915</TotalTime>
  <Words>2615</Words>
  <Application>Microsoft Office PowerPoint</Application>
  <PresentationFormat>On-screen Show (4:3)</PresentationFormat>
  <Paragraphs>278</Paragraphs>
  <Slides>23</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Baskerville Old Face</vt:lpstr>
      <vt:lpstr>Calibri</vt:lpstr>
      <vt:lpstr>Calibri Light</vt:lpstr>
      <vt:lpstr>Retrospect</vt:lpstr>
      <vt:lpstr>The Internet of Things (IoT) Security Considerations for Higher Education</vt:lpstr>
      <vt:lpstr>What is IoT?</vt:lpstr>
      <vt:lpstr>Various Names, One Concept</vt:lpstr>
      <vt:lpstr>PowerPoint Presentation</vt:lpstr>
      <vt:lpstr>Where is IoT?</vt:lpstr>
      <vt:lpstr>PowerPoint Presentation</vt:lpstr>
      <vt:lpstr>PowerPoint Presentation</vt:lpstr>
      <vt:lpstr>Where is IoT?</vt:lpstr>
      <vt:lpstr>PowerPoint Presentation</vt:lpstr>
      <vt:lpstr>The IoT Market</vt:lpstr>
      <vt:lpstr>Why be concerned about IoT?</vt:lpstr>
      <vt:lpstr>Does IoT add additional risk?</vt:lpstr>
      <vt:lpstr>Attacking IoT</vt:lpstr>
      <vt:lpstr>Case Study: Trane  </vt:lpstr>
      <vt:lpstr>Case Study: Lessons Learned</vt:lpstr>
      <vt:lpstr>Recommendations</vt:lpstr>
      <vt:lpstr>Recommendations</vt:lpstr>
      <vt:lpstr>Recommendations</vt:lpstr>
      <vt:lpstr>Threat vs. Opportunity</vt:lpstr>
      <vt:lpstr>Thank you!   Oh, and if you know what this does, could you let me know after the presentation?</vt:lpstr>
      <vt:lpstr>PowerPoint Presentation</vt:lpstr>
      <vt:lpstr>Questions and Discussion</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lxe072000</dc:creator>
  <cp:lastModifiedBy>Junaid</cp:lastModifiedBy>
  <cp:revision>261</cp:revision>
  <cp:lastPrinted>2014-04-11T16:23:01Z</cp:lastPrinted>
  <dcterms:created xsi:type="dcterms:W3CDTF">2011-08-25T15:49:05Z</dcterms:created>
  <dcterms:modified xsi:type="dcterms:W3CDTF">2018-03-30T08:13:26Z</dcterms:modified>
</cp:coreProperties>
</file>

<file path=docProps/thumbnail.jpeg>
</file>